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7" r:id="rId21"/>
    <p:sldId id="295" r:id="rId22"/>
    <p:sldId id="296"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5" r:id="rId40"/>
    <p:sldId id="314"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8" r:id="rId63"/>
    <p:sldId id="337" r:id="rId64"/>
    <p:sldId id="339" r:id="rId65"/>
    <p:sldId id="340" r:id="rId66"/>
    <p:sldId id="276"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87547" y="6078842"/>
            <a:ext cx="4071668" cy="646331"/>
          </a:xfrm>
          <a:prstGeom prst="rect">
            <a:avLst/>
          </a:prstGeom>
          <a:solidFill>
            <a:schemeClr val="bg2"/>
          </a:solidFill>
        </p:spPr>
        <p:txBody>
          <a:bodyPr wrap="square" rtlCol="0">
            <a:spAutoFit/>
          </a:bodyPr>
          <a:lstStyle/>
          <a:p>
            <a:r>
              <a:rPr lang="zh-CN" altLang="en-US" sz="3600" dirty="0">
                <a:solidFill>
                  <a:srgbClr val="FF0000"/>
                </a:solidFill>
                <a:latin typeface="方正超粗黑_GBK" panose="03000509000000000000" pitchFamily="65" charset="-122"/>
                <a:ea typeface="方正超粗黑_GBK" panose="03000509000000000000" pitchFamily="65" charset="-122"/>
              </a:rPr>
              <a:t>发</a:t>
            </a:r>
            <a:r>
              <a:rPr lang="zh-CN" altLang="en-US" sz="3600">
                <a:solidFill>
                  <a:srgbClr val="FF0000"/>
                </a:solidFill>
                <a:latin typeface="方正超粗黑_GBK" panose="03000509000000000000" pitchFamily="65" charset="-122"/>
                <a:ea typeface="方正超粗黑_GBK" panose="03000509000000000000" pitchFamily="65" charset="-122"/>
              </a:rPr>
              <a:t>动</a:t>
            </a:r>
            <a:r>
              <a:rPr lang="zh-CN" altLang="en-US" sz="3600" smtClean="0">
                <a:solidFill>
                  <a:srgbClr val="FF0000"/>
                </a:solidFill>
                <a:latin typeface="方正超粗黑_GBK" panose="03000509000000000000" pitchFamily="65" charset="-122"/>
                <a:ea typeface="方正超粗黑_GBK" panose="03000509000000000000" pitchFamily="65" charset="-122"/>
              </a:rPr>
              <a:t>机操</a:t>
            </a:r>
            <a:r>
              <a:rPr lang="zh-CN" altLang="en-US" sz="3600" dirty="0" smtClean="0">
                <a:solidFill>
                  <a:srgbClr val="FF0000"/>
                </a:solidFill>
                <a:latin typeface="方正超粗黑_GBK" panose="03000509000000000000" pitchFamily="65" charset="-122"/>
                <a:ea typeface="方正超粗黑_GBK" panose="03000509000000000000" pitchFamily="65" charset="-122"/>
              </a:rPr>
              <a:t>纵系统</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2018.9.9</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605" y="1101706"/>
            <a:ext cx="4239255" cy="5652931"/>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启动电门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1449764" y="4553453"/>
            <a:ext cx="2467156"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P5</a:t>
            </a:r>
            <a:r>
              <a:rPr lang="zh-CN" altLang="en-US" dirty="0" smtClean="0">
                <a:latin typeface="方正超粗黑_GBK" panose="03000509000000000000" pitchFamily="65" charset="-122"/>
                <a:ea typeface="方正超粗黑_GBK" panose="03000509000000000000" pitchFamily="65" charset="-122"/>
              </a:rPr>
              <a:t>前板</a:t>
            </a:r>
            <a:endParaRPr lang="zh-CN" altLang="en-US" dirty="0">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a:off x="3317171" y="6268169"/>
            <a:ext cx="1656799" cy="150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2509370" y="6228272"/>
            <a:ext cx="807801" cy="37956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536" y="331011"/>
            <a:ext cx="5473173" cy="283589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536" y="3391472"/>
            <a:ext cx="5499716" cy="2836800"/>
          </a:xfrm>
          <a:prstGeom prst="rect">
            <a:avLst/>
          </a:prstGeom>
        </p:spPr>
      </p:pic>
      <p:sp>
        <p:nvSpPr>
          <p:cNvPr id="8" name="文本框 7"/>
          <p:cNvSpPr txBox="1"/>
          <p:nvPr/>
        </p:nvSpPr>
        <p:spPr>
          <a:xfrm>
            <a:off x="4461855" y="6083503"/>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启动电门</a:t>
            </a:r>
            <a:endParaRPr lang="zh-CN" altLang="en-US" dirty="0">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289564" y="1453743"/>
            <a:ext cx="5367629" cy="2308324"/>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动机启动电</a:t>
            </a:r>
            <a:r>
              <a:rPr lang="zh-CN" altLang="en-US" dirty="0" smtClean="0">
                <a:latin typeface="方正超粗黑_GBK" panose="03000509000000000000" pitchFamily="65" charset="-122"/>
                <a:ea typeface="方正超粗黑_GBK" panose="03000509000000000000" pitchFamily="65" charset="-122"/>
              </a:rPr>
              <a:t>门有</a:t>
            </a:r>
            <a:r>
              <a:rPr lang="zh-CN" altLang="en-US" dirty="0">
                <a:latin typeface="方正超粗黑_GBK" panose="03000509000000000000" pitchFamily="65" charset="-122"/>
                <a:ea typeface="方正超粗黑_GBK" panose="03000509000000000000" pitchFamily="65" charset="-122"/>
              </a:rPr>
              <a:t>两种不同的配置：一种是“</a:t>
            </a:r>
            <a:r>
              <a:rPr lang="en-US" altLang="zh-CN" dirty="0">
                <a:latin typeface="方正超粗黑_GBK" panose="03000509000000000000" pitchFamily="65" charset="-122"/>
                <a:ea typeface="方正超粗黑_GBK" panose="03000509000000000000" pitchFamily="65" charset="-122"/>
              </a:rPr>
              <a:t>GRD”</a:t>
            </a:r>
            <a:r>
              <a:rPr lang="zh-CN" altLang="en-US" dirty="0">
                <a:latin typeface="方正超粗黑_GBK" panose="03000509000000000000" pitchFamily="65" charset="-122"/>
                <a:ea typeface="方正超粗黑_GBK" panose="03000509000000000000" pitchFamily="65" charset="-122"/>
              </a:rPr>
              <a:t>（地面）、“</a:t>
            </a:r>
            <a:r>
              <a:rPr lang="en-US" altLang="zh-CN" dirty="0">
                <a:latin typeface="方正超粗黑_GBK" panose="03000509000000000000" pitchFamily="65" charset="-122"/>
                <a:ea typeface="方正超粗黑_GBK" panose="03000509000000000000" pitchFamily="65" charset="-122"/>
              </a:rPr>
              <a:t>OFF”</a:t>
            </a:r>
            <a:r>
              <a:rPr lang="zh-CN" altLang="en-US" dirty="0">
                <a:latin typeface="方正超粗黑_GBK" panose="03000509000000000000" pitchFamily="65" charset="-122"/>
                <a:ea typeface="方正超粗黑_GBK" panose="03000509000000000000" pitchFamily="65" charset="-122"/>
              </a:rPr>
              <a:t>（关断）、“</a:t>
            </a:r>
            <a:r>
              <a:rPr lang="en-US" altLang="zh-CN" dirty="0">
                <a:latin typeface="方正超粗黑_GBK" panose="03000509000000000000" pitchFamily="65" charset="-122"/>
                <a:ea typeface="方正超粗黑_GBK" panose="03000509000000000000" pitchFamily="65" charset="-122"/>
              </a:rPr>
              <a:t>CONT”</a:t>
            </a:r>
            <a:r>
              <a:rPr lang="zh-CN" altLang="en-US" dirty="0">
                <a:latin typeface="方正超粗黑_GBK" panose="03000509000000000000" pitchFamily="65" charset="-122"/>
                <a:ea typeface="方正超粗黑_GBK" panose="03000509000000000000" pitchFamily="65" charset="-122"/>
              </a:rPr>
              <a:t>（连续）和“</a:t>
            </a:r>
            <a:r>
              <a:rPr lang="en-US" altLang="zh-CN" dirty="0">
                <a:latin typeface="方正超粗黑_GBK" panose="03000509000000000000" pitchFamily="65" charset="-122"/>
                <a:ea typeface="方正超粗黑_GBK" panose="03000509000000000000" pitchFamily="65" charset="-122"/>
              </a:rPr>
              <a:t>FLT”(</a:t>
            </a:r>
            <a:r>
              <a:rPr lang="zh-CN" altLang="en-US" dirty="0">
                <a:latin typeface="方正超粗黑_GBK" panose="03000509000000000000" pitchFamily="65" charset="-122"/>
                <a:ea typeface="方正超粗黑_GBK" panose="03000509000000000000" pitchFamily="65" charset="-122"/>
              </a:rPr>
              <a:t>飞行</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四个电门位置；另一种是作为选装项目，有“</a:t>
            </a:r>
            <a:r>
              <a:rPr lang="en-US" altLang="zh-CN" dirty="0">
                <a:latin typeface="方正超粗黑_GBK" panose="03000509000000000000" pitchFamily="65" charset="-122"/>
                <a:ea typeface="方正超粗黑_GBK" panose="03000509000000000000" pitchFamily="65" charset="-122"/>
              </a:rPr>
              <a:t>GRD”</a:t>
            </a:r>
            <a:r>
              <a:rPr lang="zh-CN" altLang="en-US" dirty="0">
                <a:latin typeface="方正超粗黑_GBK" panose="03000509000000000000" pitchFamily="65" charset="-122"/>
                <a:ea typeface="方正超粗黑_GBK" panose="03000509000000000000" pitchFamily="65" charset="-122"/>
              </a:rPr>
              <a:t>（地面）、“</a:t>
            </a:r>
            <a:r>
              <a:rPr lang="en-US" altLang="zh-CN" dirty="0">
                <a:latin typeface="方正超粗黑_GBK" panose="03000509000000000000" pitchFamily="65" charset="-122"/>
                <a:ea typeface="方正超粗黑_GBK" panose="03000509000000000000" pitchFamily="65" charset="-122"/>
              </a:rPr>
              <a:t>AUTO”</a:t>
            </a:r>
            <a:r>
              <a:rPr lang="zh-CN" altLang="en-US" dirty="0">
                <a:latin typeface="方正超粗黑_GBK" panose="03000509000000000000" pitchFamily="65" charset="-122"/>
                <a:ea typeface="方正超粗黑_GBK" panose="03000509000000000000" pitchFamily="65" charset="-122"/>
              </a:rPr>
              <a:t>（自动）、“</a:t>
            </a:r>
            <a:r>
              <a:rPr lang="en-US" altLang="zh-CN" dirty="0">
                <a:latin typeface="方正超粗黑_GBK" panose="03000509000000000000" pitchFamily="65" charset="-122"/>
                <a:ea typeface="方正超粗黑_GBK" panose="03000509000000000000" pitchFamily="65" charset="-122"/>
              </a:rPr>
              <a:t>CONT”</a:t>
            </a:r>
            <a:r>
              <a:rPr lang="zh-CN" altLang="en-US" dirty="0">
                <a:latin typeface="方正超粗黑_GBK" panose="03000509000000000000" pitchFamily="65" charset="-122"/>
                <a:ea typeface="方正超粗黑_GBK" panose="03000509000000000000" pitchFamily="65" charset="-122"/>
              </a:rPr>
              <a:t>（连续）和“</a:t>
            </a:r>
            <a:r>
              <a:rPr lang="en-US" altLang="zh-CN" dirty="0">
                <a:latin typeface="方正超粗黑_GBK" panose="03000509000000000000" pitchFamily="65" charset="-122"/>
                <a:ea typeface="方正超粗黑_GBK" panose="03000509000000000000" pitchFamily="65" charset="-122"/>
              </a:rPr>
              <a:t>FLT”(</a:t>
            </a:r>
            <a:r>
              <a:rPr lang="zh-CN" altLang="en-US" dirty="0">
                <a:latin typeface="方正超粗黑_GBK" panose="03000509000000000000" pitchFamily="65" charset="-122"/>
                <a:ea typeface="方正超粗黑_GBK" panose="03000509000000000000" pitchFamily="65" charset="-122"/>
              </a:rPr>
              <a:t>飞行</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位。“</a:t>
            </a:r>
            <a:r>
              <a:rPr lang="en-US" altLang="zh-CN" dirty="0">
                <a:latin typeface="方正超粗黑_GBK" panose="03000509000000000000" pitchFamily="65" charset="-122"/>
                <a:ea typeface="方正超粗黑_GBK" panose="03000509000000000000" pitchFamily="65" charset="-122"/>
              </a:rPr>
              <a:t>GRD”</a:t>
            </a:r>
            <a:r>
              <a:rPr lang="zh-CN" altLang="en-US" dirty="0">
                <a:latin typeface="方正超粗黑_GBK" panose="03000509000000000000" pitchFamily="65" charset="-122"/>
                <a:ea typeface="方正超粗黑_GBK" panose="03000509000000000000" pitchFamily="65" charset="-122"/>
              </a:rPr>
              <a:t>（地面）位用于地面或空中启动，“</a:t>
            </a:r>
            <a:r>
              <a:rPr lang="en-US" altLang="zh-CN" dirty="0">
                <a:latin typeface="方正超粗黑_GBK" panose="03000509000000000000" pitchFamily="65" charset="-122"/>
                <a:ea typeface="方正超粗黑_GBK" panose="03000509000000000000" pitchFamily="65" charset="-122"/>
              </a:rPr>
              <a:t>FLT”</a:t>
            </a:r>
            <a:r>
              <a:rPr lang="zh-CN" altLang="en-US" dirty="0">
                <a:latin typeface="方正超粗黑_GBK" panose="03000509000000000000" pitchFamily="65" charset="-122"/>
                <a:ea typeface="方正超粗黑_GBK" panose="03000509000000000000" pitchFamily="65" charset="-122"/>
              </a:rPr>
              <a:t>用于空中风车启动，此时启动活门关闭，飞机飞行中的气动力驱动发动机转子转动，只需点火和供油。</a:t>
            </a:r>
          </a:p>
        </p:txBody>
      </p:sp>
      <p:sp>
        <p:nvSpPr>
          <p:cNvPr id="9" name="右箭头 8"/>
          <p:cNvSpPr/>
          <p:nvPr/>
        </p:nvSpPr>
        <p:spPr>
          <a:xfrm rot="20243909">
            <a:off x="3190376" y="5458408"/>
            <a:ext cx="2990833" cy="375593"/>
          </a:xfrm>
          <a:prstGeom prst="rightArrow">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364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81909" y="0"/>
            <a:ext cx="7410091" cy="6858000"/>
          </a:xfrm>
          <a:prstGeom prst="rect">
            <a:avLst/>
          </a:prstGeom>
        </p:spPr>
      </p:pic>
      <p:sp>
        <p:nvSpPr>
          <p:cNvPr id="5" name="文本框 4"/>
          <p:cNvSpPr txBox="1"/>
          <p:nvPr/>
        </p:nvSpPr>
        <p:spPr>
          <a:xfrm>
            <a:off x="258792" y="169750"/>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289564" y="1324353"/>
            <a:ext cx="4492345" cy="4801314"/>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启动电门到</a:t>
            </a:r>
            <a:r>
              <a:rPr lang="en-US" altLang="zh-CN" dirty="0" smtClean="0">
                <a:latin typeface="方正超粗黑_GBK" panose="03000509000000000000" pitchFamily="65" charset="-122"/>
                <a:ea typeface="方正超粗黑_GBK" panose="03000509000000000000" pitchFamily="65" charset="-122"/>
              </a:rPr>
              <a:t>GRD</a:t>
            </a:r>
            <a:r>
              <a:rPr lang="zh-CN" altLang="en-US" dirty="0">
                <a:latin typeface="方正超粗黑_GBK" panose="03000509000000000000" pitchFamily="65" charset="-122"/>
                <a:ea typeface="方正超粗黑_GBK" panose="03000509000000000000" pitchFamily="65" charset="-122"/>
              </a:rPr>
              <a:t>（地面）位</a:t>
            </a:r>
            <a:r>
              <a:rPr lang="zh-CN" altLang="en-US" dirty="0" smtClean="0">
                <a:latin typeface="方正超粗黑_GBK" panose="03000509000000000000" pitchFamily="65" charset="-122"/>
                <a:ea typeface="方正超粗黑_GBK" panose="03000509000000000000" pitchFamily="65" charset="-122"/>
              </a:rPr>
              <a:t>，启</a:t>
            </a:r>
            <a:r>
              <a:rPr lang="zh-CN" altLang="en-US" dirty="0">
                <a:latin typeface="方正超粗黑_GBK" panose="03000509000000000000" pitchFamily="65" charset="-122"/>
                <a:ea typeface="方正超粗黑_GBK" panose="03000509000000000000" pitchFamily="65" charset="-122"/>
              </a:rPr>
              <a:t>动阀打</a:t>
            </a:r>
            <a:r>
              <a:rPr lang="zh-CN" altLang="en-US" dirty="0" smtClean="0">
                <a:latin typeface="方正超粗黑_GBK" panose="03000509000000000000" pitchFamily="65" charset="-122"/>
                <a:ea typeface="方正超粗黑_GBK" panose="03000509000000000000" pitchFamily="65" charset="-122"/>
              </a:rPr>
              <a:t>开</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启</a:t>
            </a:r>
            <a:r>
              <a:rPr lang="zh-CN" altLang="en-US" dirty="0">
                <a:latin typeface="方正超粗黑_GBK" panose="03000509000000000000" pitchFamily="65" charset="-122"/>
                <a:ea typeface="方正超粗黑_GBK" panose="03000509000000000000" pitchFamily="65" charset="-122"/>
              </a:rPr>
              <a:t>动机转</a:t>
            </a:r>
            <a:r>
              <a:rPr lang="zh-CN" altLang="en-US" dirty="0" smtClean="0">
                <a:latin typeface="方正超粗黑_GBK" panose="03000509000000000000" pitchFamily="65" charset="-122"/>
                <a:ea typeface="方正超粗黑_GBK" panose="03000509000000000000" pitchFamily="65" charset="-122"/>
              </a:rPr>
              <a:t>动</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附</a:t>
            </a:r>
            <a:r>
              <a:rPr lang="zh-CN" altLang="en-US" dirty="0">
                <a:latin typeface="方正超粗黑_GBK" panose="03000509000000000000" pitchFamily="65" charset="-122"/>
                <a:ea typeface="方正超粗黑_GBK" panose="03000509000000000000" pitchFamily="65" charset="-122"/>
              </a:rPr>
              <a:t>件传动齿轮箱（</a:t>
            </a:r>
            <a:r>
              <a:rPr lang="en-US" altLang="zh-CN" dirty="0">
                <a:latin typeface="方正超粗黑_GBK" panose="03000509000000000000" pitchFamily="65" charset="-122"/>
                <a:ea typeface="方正超粗黑_GBK" panose="03000509000000000000" pitchFamily="65" charset="-122"/>
              </a:rPr>
              <a:t>AGB</a:t>
            </a:r>
            <a:r>
              <a:rPr lang="zh-CN" altLang="en-US"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水</a:t>
            </a:r>
            <a:r>
              <a:rPr lang="zh-CN" altLang="en-US" dirty="0">
                <a:latin typeface="方正超粗黑_GBK" panose="03000509000000000000" pitchFamily="65" charset="-122"/>
                <a:ea typeface="方正超粗黑_GBK" panose="03000509000000000000" pitchFamily="65" charset="-122"/>
              </a:rPr>
              <a:t>平驱动</a:t>
            </a:r>
            <a:r>
              <a:rPr lang="zh-CN" altLang="en-US" dirty="0" smtClean="0">
                <a:latin typeface="方正超粗黑_GBK" panose="03000509000000000000" pitchFamily="65" charset="-122"/>
                <a:ea typeface="方正超粗黑_GBK" panose="03000509000000000000" pitchFamily="65" charset="-122"/>
              </a:rPr>
              <a:t>轴</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转</a:t>
            </a:r>
            <a:r>
              <a:rPr lang="zh-CN" altLang="en-US" dirty="0">
                <a:latin typeface="方正超粗黑_GBK" panose="03000509000000000000" pitchFamily="65" charset="-122"/>
                <a:ea typeface="方正超粗黑_GBK" panose="03000509000000000000" pitchFamily="65" charset="-122"/>
              </a:rPr>
              <a:t>换齿轮箱（</a:t>
            </a:r>
            <a:r>
              <a:rPr lang="en-US" altLang="zh-CN" dirty="0">
                <a:latin typeface="方正超粗黑_GBK" panose="03000509000000000000" pitchFamily="65" charset="-122"/>
                <a:ea typeface="方正超粗黑_GBK" panose="03000509000000000000" pitchFamily="65" charset="-122"/>
              </a:rPr>
              <a:t>TGB</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径</a:t>
            </a:r>
            <a:r>
              <a:rPr lang="zh-CN" altLang="en-US" dirty="0">
                <a:latin typeface="方正超粗黑_GBK" panose="03000509000000000000" pitchFamily="65" charset="-122"/>
                <a:ea typeface="方正超粗黑_GBK" panose="03000509000000000000" pitchFamily="65" charset="-122"/>
              </a:rPr>
              <a:t>向驱动</a:t>
            </a:r>
            <a:r>
              <a:rPr lang="zh-CN" altLang="en-US" dirty="0" smtClean="0">
                <a:latin typeface="方正超粗黑_GBK" panose="03000509000000000000" pitchFamily="65" charset="-122"/>
                <a:ea typeface="方正超粗黑_GBK" panose="03000509000000000000" pitchFamily="65" charset="-122"/>
              </a:rPr>
              <a:t>轴</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进</a:t>
            </a:r>
            <a:r>
              <a:rPr lang="zh-CN" altLang="en-US" dirty="0">
                <a:latin typeface="方正超粗黑_GBK" panose="03000509000000000000" pitchFamily="65" charset="-122"/>
                <a:ea typeface="方正超粗黑_GBK" panose="03000509000000000000" pitchFamily="65" charset="-122"/>
              </a:rPr>
              <a:t>口齿轮箱（</a:t>
            </a:r>
            <a:r>
              <a:rPr lang="en-US" altLang="zh-CN" dirty="0">
                <a:latin typeface="方正超粗黑_GBK" panose="03000509000000000000" pitchFamily="65" charset="-122"/>
                <a:ea typeface="方正超粗黑_GBK" panose="03000509000000000000" pitchFamily="65" charset="-122"/>
              </a:rPr>
              <a:t>IGB</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高</a:t>
            </a:r>
            <a:r>
              <a:rPr lang="zh-CN" altLang="en-US" dirty="0">
                <a:latin typeface="方正超粗黑_GBK" panose="03000509000000000000" pitchFamily="65" charset="-122"/>
                <a:ea typeface="方正超粗黑_GBK" panose="03000509000000000000" pitchFamily="65" charset="-122"/>
              </a:rPr>
              <a:t>压转子转动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当</a:t>
            </a:r>
            <a:r>
              <a:rPr lang="en-US" altLang="zh-CN" dirty="0">
                <a:solidFill>
                  <a:srgbClr val="C00000"/>
                </a:solidFill>
                <a:latin typeface="方正超粗黑_GBK" panose="03000509000000000000" pitchFamily="65" charset="-122"/>
                <a:ea typeface="方正超粗黑_GBK" panose="03000509000000000000" pitchFamily="65" charset="-122"/>
              </a:rPr>
              <a:t>N2≥25%</a:t>
            </a:r>
            <a:r>
              <a:rPr lang="zh-CN" altLang="en-US" dirty="0">
                <a:latin typeface="方正超粗黑_GBK" panose="03000509000000000000" pitchFamily="65" charset="-122"/>
                <a:ea typeface="方正超粗黑_GBK" panose="03000509000000000000" pitchFamily="65" charset="-122"/>
              </a:rPr>
              <a:t>时，提起启动手柄。启动手柄作动</a:t>
            </a:r>
            <a:r>
              <a:rPr lang="en-US" altLang="zh-CN" dirty="0">
                <a:solidFill>
                  <a:srgbClr val="C00000"/>
                </a:solidFill>
                <a:latin typeface="方正超粗黑_GBK" panose="03000509000000000000" pitchFamily="65" charset="-122"/>
                <a:ea typeface="方正超粗黑_GBK" panose="03000509000000000000" pitchFamily="65" charset="-122"/>
              </a:rPr>
              <a:t>6</a:t>
            </a:r>
            <a:r>
              <a:rPr lang="zh-CN" altLang="en-US" dirty="0">
                <a:solidFill>
                  <a:srgbClr val="C00000"/>
                </a:solidFill>
                <a:latin typeface="方正超粗黑_GBK" panose="03000509000000000000" pitchFamily="65" charset="-122"/>
                <a:ea typeface="方正超粗黑_GBK" panose="03000509000000000000" pitchFamily="65" charset="-122"/>
              </a:rPr>
              <a:t>个电门</a:t>
            </a:r>
            <a:r>
              <a:rPr lang="zh-CN" altLang="en-US" dirty="0">
                <a:latin typeface="方正超粗黑_GBK" panose="03000509000000000000" pitchFamily="65" charset="-122"/>
                <a:ea typeface="方正超粗黑_GBK" panose="03000509000000000000" pitchFamily="65" charset="-122"/>
              </a:rPr>
              <a:t>。其中的两个电门将电信号供往飞机燃油关断阀（</a:t>
            </a:r>
            <a:r>
              <a:rPr lang="zh-CN" altLang="en-US" dirty="0">
                <a:solidFill>
                  <a:srgbClr val="C00000"/>
                </a:solidFill>
                <a:latin typeface="方正超粗黑_GBK" panose="03000509000000000000" pitchFamily="65" charset="-122"/>
                <a:ea typeface="方正超粗黑_GBK" panose="03000509000000000000" pitchFamily="65" charset="-122"/>
              </a:rPr>
              <a:t>梁阀</a:t>
            </a:r>
            <a:r>
              <a:rPr lang="zh-CN" altLang="en-US" dirty="0">
                <a:latin typeface="方正超粗黑_GBK" panose="03000509000000000000" pitchFamily="65" charset="-122"/>
                <a:ea typeface="方正超粗黑_GBK" panose="03000509000000000000" pitchFamily="65" charset="-122"/>
              </a:rPr>
              <a:t>）和液压机械装置（</a:t>
            </a:r>
            <a:r>
              <a:rPr lang="en-US" altLang="zh-CN" dirty="0">
                <a:latin typeface="方正超粗黑_GBK" panose="03000509000000000000" pitchFamily="65" charset="-122"/>
                <a:ea typeface="方正超粗黑_GBK" panose="03000509000000000000" pitchFamily="65" charset="-122"/>
              </a:rPr>
              <a:t>HMU</a:t>
            </a:r>
            <a:r>
              <a:rPr lang="zh-CN" altLang="en-US" dirty="0">
                <a:latin typeface="方正超粗黑_GBK" panose="03000509000000000000" pitchFamily="65" charset="-122"/>
                <a:ea typeface="方正超粗黑_GBK" panose="03000509000000000000" pitchFamily="65" charset="-122"/>
              </a:rPr>
              <a:t>）内的</a:t>
            </a:r>
            <a:r>
              <a:rPr lang="en-US" altLang="zh-CN" dirty="0">
                <a:solidFill>
                  <a:srgbClr val="C00000"/>
                </a:solidFill>
                <a:latin typeface="方正超粗黑_GBK" panose="03000509000000000000" pitchFamily="65" charset="-122"/>
                <a:ea typeface="方正超粗黑_GBK" panose="03000509000000000000" pitchFamily="65" charset="-122"/>
              </a:rPr>
              <a:t>HPSOV</a:t>
            </a:r>
            <a:r>
              <a:rPr lang="zh-CN" altLang="en-US" dirty="0">
                <a:latin typeface="方正超粗黑_GBK" panose="03000509000000000000" pitchFamily="65" charset="-122"/>
                <a:ea typeface="方正超粗黑_GBK" panose="03000509000000000000" pitchFamily="65" charset="-122"/>
              </a:rPr>
              <a:t>电磁阀。梁阀的打开使飞机燃油箱内的燃油可以供往发动机，而</a:t>
            </a:r>
            <a:r>
              <a:rPr lang="en-US" altLang="zh-CN" dirty="0">
                <a:latin typeface="方正超粗黑_GBK" panose="03000509000000000000" pitchFamily="65" charset="-122"/>
                <a:ea typeface="方正超粗黑_GBK" panose="03000509000000000000" pitchFamily="65" charset="-122"/>
              </a:rPr>
              <a:t>HPSOV</a:t>
            </a:r>
            <a:r>
              <a:rPr lang="zh-CN" altLang="en-US" dirty="0">
                <a:latin typeface="方正超粗黑_GBK" panose="03000509000000000000" pitchFamily="65" charset="-122"/>
                <a:ea typeface="方正超粗黑_GBK" panose="03000509000000000000" pitchFamily="65" charset="-122"/>
              </a:rPr>
              <a:t>的打开，最终将计量燃油输送到</a:t>
            </a:r>
            <a:r>
              <a:rPr lang="en-US" altLang="zh-CN" dirty="0">
                <a:latin typeface="方正超粗黑_GBK" panose="03000509000000000000" pitchFamily="65" charset="-122"/>
                <a:ea typeface="方正超粗黑_GBK" panose="03000509000000000000" pitchFamily="65" charset="-122"/>
              </a:rPr>
              <a:t>20</a:t>
            </a:r>
            <a:r>
              <a:rPr lang="zh-CN" altLang="en-US" dirty="0">
                <a:latin typeface="方正超粗黑_GBK" panose="03000509000000000000" pitchFamily="65" charset="-122"/>
                <a:ea typeface="方正超粗黑_GBK" panose="03000509000000000000" pitchFamily="65" charset="-122"/>
              </a:rPr>
              <a:t>个燃油喷嘴</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两</a:t>
            </a:r>
            <a:r>
              <a:rPr lang="zh-CN" altLang="en-US" dirty="0">
                <a:latin typeface="方正超粗黑_GBK" panose="03000509000000000000" pitchFamily="65" charset="-122"/>
                <a:ea typeface="方正超粗黑_GBK" panose="03000509000000000000" pitchFamily="65" charset="-122"/>
              </a:rPr>
              <a:t>个启动手柄驱动电门可以将</a:t>
            </a:r>
            <a:r>
              <a:rPr lang="en-US" altLang="zh-CN" dirty="0">
                <a:latin typeface="方正超粗黑_GBK" panose="03000509000000000000" pitchFamily="65" charset="-122"/>
                <a:ea typeface="方正超粗黑_GBK" panose="03000509000000000000" pitchFamily="65" charset="-122"/>
              </a:rPr>
              <a:t>115V </a:t>
            </a:r>
            <a:r>
              <a:rPr lang="zh-CN" altLang="en-US" dirty="0">
                <a:latin typeface="方正超粗黑_GBK" panose="03000509000000000000" pitchFamily="65" charset="-122"/>
                <a:ea typeface="方正超粗黑_GBK" panose="03000509000000000000" pitchFamily="65" charset="-122"/>
              </a:rPr>
              <a:t>交流电通过</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分别供往两个点火激励器。点火激励器将</a:t>
            </a:r>
            <a:r>
              <a:rPr lang="en-US" altLang="zh-CN" dirty="0">
                <a:latin typeface="方正超粗黑_GBK" panose="03000509000000000000" pitchFamily="65" charset="-122"/>
                <a:ea typeface="方正超粗黑_GBK" panose="03000509000000000000" pitchFamily="65" charset="-122"/>
              </a:rPr>
              <a:t>115V</a:t>
            </a:r>
            <a:r>
              <a:rPr lang="zh-CN" altLang="en-US" dirty="0">
                <a:latin typeface="方正超粗黑_GBK" panose="03000509000000000000" pitchFamily="65" charset="-122"/>
                <a:ea typeface="方正超粗黑_GBK" panose="03000509000000000000" pitchFamily="65" charset="-122"/>
              </a:rPr>
              <a:t>交流电</a:t>
            </a:r>
            <a:r>
              <a:rPr lang="zh-CN" altLang="en-US" dirty="0" smtClean="0">
                <a:latin typeface="方正超粗黑_GBK" panose="03000509000000000000" pitchFamily="65" charset="-122"/>
                <a:ea typeface="方正超粗黑_GBK" panose="03000509000000000000" pitchFamily="65" charset="-122"/>
              </a:rPr>
              <a:t>转为高</a:t>
            </a:r>
            <a:r>
              <a:rPr lang="zh-CN" altLang="en-US" dirty="0">
                <a:latin typeface="方正超粗黑_GBK" panose="03000509000000000000" pitchFamily="65" charset="-122"/>
                <a:ea typeface="方正超粗黑_GBK" panose="03000509000000000000" pitchFamily="65" charset="-122"/>
              </a:rPr>
              <a:t>压直流电，输送到点火嘴。点火嘴产生电火花点燃燃烧室内的油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气混合气。</a:t>
            </a:r>
          </a:p>
        </p:txBody>
      </p:sp>
      <p:sp>
        <p:nvSpPr>
          <p:cNvPr id="26" name="圆角矩形 25"/>
          <p:cNvSpPr/>
          <p:nvPr/>
        </p:nvSpPr>
        <p:spPr>
          <a:xfrm>
            <a:off x="5831457" y="4045789"/>
            <a:ext cx="396816" cy="422694"/>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9075846" y="4615132"/>
            <a:ext cx="577112" cy="569344"/>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7367816" y="2656935"/>
            <a:ext cx="516727" cy="72461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4412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发动机冷转</a:t>
            </a:r>
          </a:p>
        </p:txBody>
      </p:sp>
      <p:sp>
        <p:nvSpPr>
          <p:cNvPr id="3" name="内容占位符 2"/>
          <p:cNvSpPr>
            <a:spLocks noGrp="1"/>
          </p:cNvSpPr>
          <p:nvPr>
            <p:ph idx="1"/>
          </p:nvPr>
        </p:nvSpPr>
        <p:spPr/>
        <p:txBody>
          <a:bodyPr/>
          <a:lstStyle/>
          <a:p>
            <a:r>
              <a:rPr lang="zh-CN" altLang="en-US" dirty="0"/>
              <a:t>发动机冷转是一种不点燃发动机内的油气混合气，由启动机带动发动机转子转动的人工启动过程</a:t>
            </a:r>
            <a:r>
              <a:rPr lang="zh-CN" altLang="en-US" dirty="0" smtClean="0"/>
              <a:t>。</a:t>
            </a:r>
            <a:endParaRPr lang="en-US" altLang="zh-CN" dirty="0" smtClean="0"/>
          </a:p>
          <a:p>
            <a:r>
              <a:rPr lang="zh-CN" altLang="en-US" dirty="0" smtClean="0"/>
              <a:t>在</a:t>
            </a:r>
            <a:r>
              <a:rPr lang="zh-CN" altLang="en-US" dirty="0"/>
              <a:t>整个冷转过程中，点火系统被切断，发动机不作为热机转动，燃烧室处于“冷状态</a:t>
            </a:r>
            <a:r>
              <a:rPr lang="zh-CN" altLang="en-US" dirty="0" smtClean="0"/>
              <a:t>”。</a:t>
            </a:r>
            <a:endParaRPr lang="en-US" altLang="zh-CN" dirty="0" smtClean="0"/>
          </a:p>
          <a:p>
            <a:r>
              <a:rPr lang="zh-CN" altLang="en-US" dirty="0" smtClean="0"/>
              <a:t>发</a:t>
            </a:r>
            <a:r>
              <a:rPr lang="zh-CN" altLang="en-US" dirty="0"/>
              <a:t>动机冷转有干冷转和湿冷转两种型式</a:t>
            </a:r>
            <a:r>
              <a:rPr lang="zh-CN" altLang="en-US" dirty="0" smtClean="0"/>
              <a:t>。</a:t>
            </a:r>
            <a:endParaRPr lang="en-US" altLang="zh-CN" dirty="0" smtClean="0"/>
          </a:p>
          <a:p>
            <a:r>
              <a:rPr lang="zh-CN" altLang="en-US" dirty="0" smtClean="0"/>
              <a:t>干</a:t>
            </a:r>
            <a:r>
              <a:rPr lang="zh-CN" altLang="en-US" dirty="0"/>
              <a:t>冷转是在冷转过程中不向燃烧室输送燃油；而湿冷转是在</a:t>
            </a:r>
            <a:r>
              <a:rPr lang="en-US" altLang="zh-CN" dirty="0"/>
              <a:t>N2</a:t>
            </a:r>
            <a:r>
              <a:rPr lang="zh-CN" altLang="en-US" dirty="0"/>
              <a:t>至少达到</a:t>
            </a:r>
            <a:r>
              <a:rPr lang="en-US" altLang="zh-CN" dirty="0"/>
              <a:t>20%</a:t>
            </a:r>
            <a:r>
              <a:rPr lang="zh-CN" altLang="en-US" dirty="0"/>
              <a:t>时短时间向燃烧室输送燃油</a:t>
            </a:r>
            <a:r>
              <a:rPr lang="zh-CN" altLang="en-US" dirty="0" smtClean="0"/>
              <a:t>。</a:t>
            </a:r>
            <a:endParaRPr lang="en-US" altLang="zh-CN" dirty="0" smtClean="0"/>
          </a:p>
          <a:p>
            <a:r>
              <a:rPr lang="en-US" altLang="zh-CN" dirty="0" smtClean="0"/>
              <a:t>CFM56-7B</a:t>
            </a:r>
            <a:r>
              <a:rPr lang="zh-CN" altLang="en-US" dirty="0"/>
              <a:t>发动机是通过断开发动机点火跳开关来切断点火系统的。</a:t>
            </a:r>
          </a:p>
        </p:txBody>
      </p:sp>
    </p:spTree>
    <p:extLst>
      <p:ext uri="{BB962C8B-B14F-4D97-AF65-F5344CB8AC3E}">
        <p14:creationId xmlns:p14="http://schemas.microsoft.com/office/powerpoint/2010/main" val="3493904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发动机干冷</a:t>
            </a:r>
            <a:r>
              <a:rPr lang="zh-CN" altLang="en-US" dirty="0" smtClean="0"/>
              <a:t>转特</a:t>
            </a:r>
            <a:r>
              <a:rPr lang="zh-CN" altLang="en-US" dirty="0"/>
              <a:t>点</a:t>
            </a:r>
          </a:p>
        </p:txBody>
      </p:sp>
      <p:sp>
        <p:nvSpPr>
          <p:cNvPr id="3" name="内容占位符 2"/>
          <p:cNvSpPr>
            <a:spLocks noGrp="1"/>
          </p:cNvSpPr>
          <p:nvPr>
            <p:ph idx="1"/>
          </p:nvPr>
        </p:nvSpPr>
        <p:spPr/>
        <p:txBody>
          <a:bodyPr/>
          <a:lstStyle/>
          <a:p>
            <a:r>
              <a:rPr lang="zh-CN" altLang="en-US" dirty="0"/>
              <a:t>发动机干冷转程序主要有如下特点：</a:t>
            </a:r>
          </a:p>
          <a:p>
            <a:r>
              <a:rPr lang="zh-CN" altLang="en-US" dirty="0"/>
              <a:t>（</a:t>
            </a:r>
            <a:r>
              <a:rPr lang="en-US" altLang="zh-CN" dirty="0"/>
              <a:t>1</a:t>
            </a:r>
            <a:r>
              <a:rPr lang="zh-CN" altLang="en-US" dirty="0"/>
              <a:t>）用启动机启动发动机，但没有将燃油输送到燃烧室。</a:t>
            </a:r>
          </a:p>
          <a:p>
            <a:r>
              <a:rPr lang="zh-CN" altLang="en-US" dirty="0"/>
              <a:t>（</a:t>
            </a:r>
            <a:r>
              <a:rPr lang="en-US" altLang="zh-CN" dirty="0"/>
              <a:t>2</a:t>
            </a:r>
            <a:r>
              <a:rPr lang="zh-CN" altLang="en-US" dirty="0"/>
              <a:t>）干转发动机可用于清除发动机湿转后没有燃烧的燃油。</a:t>
            </a:r>
          </a:p>
          <a:p>
            <a:r>
              <a:rPr lang="zh-CN" altLang="en-US" dirty="0"/>
              <a:t>排气尾锥中滑油污迹是常见的。发动机干或湿转后</a:t>
            </a:r>
            <a:r>
              <a:rPr lang="en-US" altLang="zh-CN" dirty="0"/>
              <a:t>, </a:t>
            </a:r>
            <a:r>
              <a:rPr lang="zh-CN" altLang="en-US" dirty="0"/>
              <a:t>排气尾锥中有大量的滑油污迹是正常的。</a:t>
            </a:r>
          </a:p>
          <a:p>
            <a:r>
              <a:rPr lang="zh-CN" altLang="en-US" dirty="0"/>
              <a:t>（</a:t>
            </a:r>
            <a:r>
              <a:rPr lang="en-US" altLang="zh-CN" dirty="0"/>
              <a:t>3</a:t>
            </a:r>
            <a:r>
              <a:rPr lang="zh-CN" altLang="en-US" dirty="0"/>
              <a:t>）在必要时对所有维护工作使用干转程序来运转发动机（除非指定采用湿转程序）。</a:t>
            </a:r>
          </a:p>
          <a:p>
            <a:r>
              <a:rPr lang="zh-CN" altLang="en-US" dirty="0"/>
              <a:t>（</a:t>
            </a:r>
            <a:r>
              <a:rPr lang="en-US" altLang="zh-CN" dirty="0"/>
              <a:t>4</a:t>
            </a:r>
            <a:r>
              <a:rPr lang="zh-CN" altLang="en-US" dirty="0"/>
              <a:t>）干转发动机可以打开风扇整流罩和反推整流罩。</a:t>
            </a:r>
          </a:p>
          <a:p>
            <a:endParaRPr lang="zh-CN" altLang="en-US" dirty="0"/>
          </a:p>
        </p:txBody>
      </p:sp>
    </p:spTree>
    <p:extLst>
      <p:ext uri="{BB962C8B-B14F-4D97-AF65-F5344CB8AC3E}">
        <p14:creationId xmlns:p14="http://schemas.microsoft.com/office/powerpoint/2010/main" val="1210833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发动机湿冷</a:t>
            </a:r>
            <a:r>
              <a:rPr lang="zh-CN" altLang="en-US" dirty="0" smtClean="0"/>
              <a:t>转特</a:t>
            </a:r>
            <a:r>
              <a:rPr lang="zh-CN" altLang="en-US" dirty="0"/>
              <a:t>点</a:t>
            </a:r>
          </a:p>
        </p:txBody>
      </p:sp>
      <p:sp>
        <p:nvSpPr>
          <p:cNvPr id="3" name="内容占位符 2"/>
          <p:cNvSpPr>
            <a:spLocks noGrp="1"/>
          </p:cNvSpPr>
          <p:nvPr>
            <p:ph idx="1"/>
          </p:nvPr>
        </p:nvSpPr>
        <p:spPr/>
        <p:txBody>
          <a:bodyPr/>
          <a:lstStyle/>
          <a:p>
            <a:r>
              <a:rPr lang="zh-CN" altLang="en-US" dirty="0" smtClean="0"/>
              <a:t>（</a:t>
            </a:r>
            <a:r>
              <a:rPr lang="en-US" altLang="zh-CN" dirty="0"/>
              <a:t>1</a:t>
            </a:r>
            <a:r>
              <a:rPr lang="zh-CN" altLang="en-US" dirty="0"/>
              <a:t>）启动机启动发动机，并将燃油供到燃烧室，但没有点火。</a:t>
            </a:r>
          </a:p>
          <a:p>
            <a:r>
              <a:rPr lang="zh-CN" altLang="en-US" dirty="0"/>
              <a:t>（</a:t>
            </a:r>
            <a:r>
              <a:rPr lang="en-US" altLang="zh-CN" dirty="0"/>
              <a:t>2</a:t>
            </a:r>
            <a:r>
              <a:rPr lang="zh-CN" altLang="en-US" dirty="0"/>
              <a:t>）仅对所有要求湿运转发动机的维护工作使用此程序。</a:t>
            </a:r>
          </a:p>
          <a:p>
            <a:r>
              <a:rPr lang="zh-CN" altLang="en-US" dirty="0"/>
              <a:t>（</a:t>
            </a:r>
            <a:r>
              <a:rPr lang="en-US" altLang="zh-CN" dirty="0"/>
              <a:t>3</a:t>
            </a:r>
            <a:r>
              <a:rPr lang="zh-CN" altLang="en-US" dirty="0"/>
              <a:t>）发动机干或湿转后</a:t>
            </a:r>
            <a:r>
              <a:rPr lang="en-US" altLang="zh-CN" dirty="0"/>
              <a:t>, </a:t>
            </a:r>
            <a:r>
              <a:rPr lang="zh-CN" altLang="en-US" dirty="0"/>
              <a:t>排气尾锥中有大量的滑油污迹是正常的。</a:t>
            </a:r>
          </a:p>
          <a:p>
            <a:r>
              <a:rPr lang="zh-CN" altLang="en-US" dirty="0"/>
              <a:t>（</a:t>
            </a:r>
            <a:r>
              <a:rPr lang="en-US" altLang="zh-CN" dirty="0"/>
              <a:t>4</a:t>
            </a:r>
            <a:r>
              <a:rPr lang="zh-CN" altLang="en-US" dirty="0"/>
              <a:t>）湿冷转发动机可以打开风扇整流罩和反推整流罩。</a:t>
            </a:r>
          </a:p>
          <a:p>
            <a:endParaRPr lang="zh-CN" altLang="en-US" dirty="0"/>
          </a:p>
        </p:txBody>
      </p:sp>
    </p:spTree>
    <p:extLst>
      <p:ext uri="{BB962C8B-B14F-4D97-AF65-F5344CB8AC3E}">
        <p14:creationId xmlns:p14="http://schemas.microsoft.com/office/powerpoint/2010/main" val="161342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619" y="182449"/>
            <a:ext cx="6202680" cy="6355080"/>
          </a:xfrm>
          <a:prstGeom prst="rect">
            <a:avLst/>
          </a:prstGeom>
        </p:spPr>
      </p:pic>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正推力操纵系统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370" y="2856206"/>
            <a:ext cx="4908431" cy="3681323"/>
          </a:xfrm>
          <a:prstGeom prst="rect">
            <a:avLst/>
          </a:prstGeom>
        </p:spPr>
      </p:pic>
      <p:cxnSp>
        <p:nvCxnSpPr>
          <p:cNvPr id="8" name="直接箭头连接符 7"/>
          <p:cNvCxnSpPr/>
          <p:nvPr/>
        </p:nvCxnSpPr>
        <p:spPr>
          <a:xfrm>
            <a:off x="4097547" y="2587925"/>
            <a:ext cx="1155940" cy="150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097547" y="2587925"/>
            <a:ext cx="1431985" cy="1112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297274" y="327717"/>
            <a:ext cx="4492345" cy="923330"/>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当操纵推力手柄时，机</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械传</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递路径是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正</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操纵连杆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摇臂</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推力连杆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摩擦制动装置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3443242" y="2218593"/>
            <a:ext cx="138554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正推力手柄</a:t>
            </a:r>
            <a:endParaRPr lang="zh-CN" altLang="en-US" dirty="0">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962148" y="1580980"/>
            <a:ext cx="3686136" cy="369332"/>
          </a:xfrm>
          <a:prstGeom prst="rect">
            <a:avLst/>
          </a:prstGeom>
          <a:solidFill>
            <a:schemeClr val="bg2"/>
          </a:solidFill>
        </p:spPr>
        <p:txBody>
          <a:bodyPr wrap="square" rtlCol="0">
            <a:spAutoFit/>
          </a:bodyPr>
          <a:lstStyle/>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是推力手柄旋转位移传感器</a:t>
            </a:r>
            <a:endParaRPr lang="zh-CN" altLang="en-US" dirty="0">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7945567" y="1505505"/>
            <a:ext cx="1288649" cy="2308324"/>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节推力连杆</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的长度，可以改变推力杆位置与解算器位置之间的相互关系。</a:t>
            </a:r>
            <a:endParaRPr lang="zh-CN" altLang="en-US" dirty="0">
              <a:latin typeface="方正超粗黑_GBK" panose="03000509000000000000" pitchFamily="65" charset="-122"/>
              <a:ea typeface="方正超粗黑_GBK" panose="03000509000000000000" pitchFamily="65" charset="-122"/>
            </a:endParaRPr>
          </a:p>
        </p:txBody>
      </p:sp>
      <p:cxnSp>
        <p:nvCxnSpPr>
          <p:cNvPr id="17" name="直接箭头连接符 16"/>
          <p:cNvCxnSpPr>
            <a:stCxn id="19" idx="0"/>
          </p:cNvCxnSpPr>
          <p:nvPr/>
        </p:nvCxnSpPr>
        <p:spPr>
          <a:xfrm flipH="1" flipV="1">
            <a:off x="4625199" y="4606626"/>
            <a:ext cx="827989" cy="1479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625199" y="6086596"/>
            <a:ext cx="1655978"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起飞</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复飞电门</a:t>
            </a:r>
            <a:endParaRPr lang="zh-CN" altLang="en-US" dirty="0">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flipH="1" flipV="1">
            <a:off x="5375625" y="4482541"/>
            <a:ext cx="337650" cy="47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773809" y="4700280"/>
            <a:ext cx="1103886"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自动油门</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脱</a:t>
            </a:r>
            <a:r>
              <a:rPr lang="zh-CN" altLang="en-US" dirty="0" smtClean="0">
                <a:latin typeface="方正超粗黑_GBK" panose="03000509000000000000" pitchFamily="65" charset="-122"/>
                <a:ea typeface="方正超粗黑_GBK" panose="03000509000000000000" pitchFamily="65" charset="-122"/>
              </a:rPr>
              <a:t>开电门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43268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119" y="461274"/>
            <a:ext cx="8996555" cy="5935453"/>
          </a:xfrm>
          <a:prstGeom prst="rect">
            <a:avLst/>
          </a:prstGeom>
        </p:spPr>
      </p:pic>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8595221" y="305933"/>
            <a:ext cx="3194423" cy="120032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推力手柄解算器将正推力和反推力手柄的机械角位移转变成推力手柄解算器角度（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）模拟电信号传送到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73914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9263" y="563004"/>
            <a:ext cx="7207981" cy="5731993"/>
          </a:xfrm>
          <a:prstGeom prst="rect">
            <a:avLst/>
          </a:prstGeom>
        </p:spPr>
      </p:pic>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4396814" y="1088534"/>
            <a:ext cx="1144001" cy="369332"/>
          </a:xfrm>
          <a:prstGeom prst="rect">
            <a:avLst/>
          </a:prstGeom>
          <a:solidFill>
            <a:schemeClr val="bg2"/>
          </a:solidFill>
        </p:spPr>
        <p:txBody>
          <a:bodyPr wrap="square" rtlCol="0">
            <a:spAutoFit/>
          </a:bodyPr>
          <a:lstStyle/>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杆</a:t>
            </a:r>
            <a:endParaRPr lang="zh-CN" altLang="en-US" dirty="0">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4968815" y="1475117"/>
            <a:ext cx="802257" cy="115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968815" y="1475117"/>
            <a:ext cx="1304439" cy="113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5031857" y="3234228"/>
            <a:ext cx="946249" cy="160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0026" y="4839419"/>
            <a:ext cx="114720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a:t>
            </a:r>
            <a:endParaRPr lang="zh-CN" altLang="en-US" dirty="0">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V="1">
            <a:off x="3536830" y="3234229"/>
            <a:ext cx="958860" cy="153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105619" y="4764613"/>
            <a:ext cx="101194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840367" y="780386"/>
            <a:ext cx="3194423" cy="120032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推力手柄解算器将正推力和反推力手柄的机械角位移转变成推力手柄解算器角度（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）模拟电信号传送到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7704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540" y="361950"/>
            <a:ext cx="9646920" cy="6134100"/>
          </a:xfrm>
          <a:prstGeom prst="rect">
            <a:avLst/>
          </a:prstGeom>
        </p:spPr>
      </p:pic>
      <p:sp>
        <p:nvSpPr>
          <p:cNvPr id="5" name="文本框 4"/>
          <p:cNvSpPr txBox="1"/>
          <p:nvPr/>
        </p:nvSpPr>
        <p:spPr>
          <a:xfrm>
            <a:off x="7433312" y="174133"/>
            <a:ext cx="4367623" cy="2031325"/>
          </a:xfrm>
          <a:prstGeom prst="rect">
            <a:avLst/>
          </a:prstGeom>
          <a:solidFill>
            <a:schemeClr val="bg2"/>
          </a:solidFill>
        </p:spPr>
        <p:txBody>
          <a:bodyPr wrap="square" rtlCol="0">
            <a:spAutoFit/>
          </a:bodyPr>
          <a:lstStyle/>
          <a:p>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LVDT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(Linear Variable Differential Transformer)</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线性可变差动变压器的缩写，用来测量</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线性位移</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solidFill>
                  <a:srgbClr val="C00000"/>
                </a:solidFill>
                <a:latin typeface="方正超粗黑_GBK" panose="03000509000000000000" pitchFamily="65" charset="-122"/>
                <a:ea typeface="方正超粗黑_GBK" panose="03000509000000000000" pitchFamily="65" charset="-122"/>
              </a:rPr>
              <a:t>RVDT</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Rotary Variable Differential Transformer</a:t>
            </a:r>
            <a:r>
              <a:rPr lang="zh-CN" altLang="en-US" dirty="0">
                <a:latin typeface="方正超粗黑_GBK" panose="03000509000000000000" pitchFamily="65" charset="-122"/>
                <a:ea typeface="方正超粗黑_GBK" panose="03000509000000000000" pitchFamily="65" charset="-122"/>
              </a:rPr>
              <a:t>）是旋转可变差动变压器的缩写，属于</a:t>
            </a:r>
            <a:r>
              <a:rPr lang="zh-CN" altLang="en-US" dirty="0">
                <a:solidFill>
                  <a:srgbClr val="C00000"/>
                </a:solidFill>
                <a:latin typeface="方正超粗黑_GBK" panose="03000509000000000000" pitchFamily="65" charset="-122"/>
                <a:ea typeface="方正超粗黑_GBK" panose="03000509000000000000" pitchFamily="65" charset="-122"/>
              </a:rPr>
              <a:t>角位移</a:t>
            </a:r>
            <a:r>
              <a:rPr lang="zh-CN" altLang="en-US" dirty="0">
                <a:latin typeface="方正超粗黑_GBK" panose="03000509000000000000" pitchFamily="65" charset="-122"/>
                <a:ea typeface="方正超粗黑_GBK" panose="03000509000000000000" pitchFamily="65" charset="-122"/>
              </a:rPr>
              <a:t>传感器，可以用于探测旋转部件的角位移传感器。</a:t>
            </a:r>
          </a:p>
        </p:txBody>
      </p:sp>
      <p:sp>
        <p:nvSpPr>
          <p:cNvPr id="6" name="文本框 5"/>
          <p:cNvSpPr txBox="1"/>
          <p:nvPr/>
        </p:nvSpPr>
        <p:spPr>
          <a:xfrm>
            <a:off x="7333316" y="2364491"/>
            <a:ext cx="4567613" cy="830997"/>
          </a:xfrm>
          <a:prstGeom prst="rect">
            <a:avLst/>
          </a:prstGeom>
          <a:solidFill>
            <a:schemeClr val="bg2"/>
          </a:solidFill>
        </p:spPr>
        <p:txBody>
          <a:bodyPr wrap="square" rtlCol="0">
            <a:spAutoFit/>
          </a:bodyPr>
          <a:lstStyle/>
          <a:p>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铁</a:t>
            </a:r>
            <a:r>
              <a:rPr lang="zh-CN" altLang="en-US" sz="12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芯移</a:t>
            </a:r>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动时</a:t>
            </a:r>
            <a:r>
              <a:rPr lang="zh-CN" altLang="en-US" sz="12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，改</a:t>
            </a:r>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变了初级、次级线圈之间的感应电动势。当初级线圈供给一定频率的交变电压时，次级线圈就产生了感应电动势</a:t>
            </a:r>
            <a:r>
              <a:rPr lang="zh-CN" altLang="en-US" sz="12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a:t>
            </a:r>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个线圈反串相接，两个次级线圈的电压极性相反</a:t>
            </a:r>
            <a:r>
              <a:rPr lang="zh-CN" altLang="en-US" sz="12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a:t>
            </a:r>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出的电压是两个次级线圈的电压之差（</a:t>
            </a:r>
            <a:r>
              <a:rPr lang="en-US" altLang="zh-CN"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V1-V2</a:t>
            </a:r>
            <a:r>
              <a:rPr lang="zh-CN" altLang="en-US" sz="12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200" dirty="0">
              <a:solidFill>
                <a:srgbClr val="00206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4744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93" y="413659"/>
            <a:ext cx="10058400" cy="4035894"/>
          </a:xfrm>
          <a:prstGeom prst="rect">
            <a:avLst/>
          </a:prstGeom>
        </p:spPr>
      </p:pic>
      <p:sp>
        <p:nvSpPr>
          <p:cNvPr id="5" name="文本框 4"/>
          <p:cNvSpPr txBox="1"/>
          <p:nvPr/>
        </p:nvSpPr>
        <p:spPr>
          <a:xfrm>
            <a:off x="802258" y="4449553"/>
            <a:ext cx="10843402" cy="1200329"/>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RESOVER</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）是一种旋转位移传感器。使用解算</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由于，相比</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RVDT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，它测量角位移</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更加精确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通道的输出端提供励磁电压到初级线圈，随着转动部件角位移的变化，</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旋转主线圈</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改变了两个次级线圈的感应电压。每一组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的电压值，都对应一个角位移。两个次级线圈的感应电压（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）即角位移的电信号供往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2869090" y="5811424"/>
            <a:ext cx="645382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推力手柄解算器原理</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圆角矩形 7"/>
          <p:cNvSpPr/>
          <p:nvPr/>
        </p:nvSpPr>
        <p:spPr>
          <a:xfrm>
            <a:off x="2291120" y="3114136"/>
            <a:ext cx="577970" cy="422694"/>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472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10" y="0"/>
            <a:ext cx="10058400" cy="6708873"/>
          </a:xfrm>
          <a:prstGeom prst="rect">
            <a:avLst/>
          </a:prstGeom>
        </p:spPr>
      </p:pic>
      <p:sp>
        <p:nvSpPr>
          <p:cNvPr id="5" name="文本框 4"/>
          <p:cNvSpPr txBox="1"/>
          <p:nvPr/>
        </p:nvSpPr>
        <p:spPr>
          <a:xfrm>
            <a:off x="3285403" y="135243"/>
            <a:ext cx="5621194"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发动</a:t>
            </a:r>
            <a:r>
              <a:rPr lang="zh-CN" altLang="en-US" sz="5400" dirty="0" smtClean="0">
                <a:solidFill>
                  <a:srgbClr val="FF0000"/>
                </a:solidFill>
                <a:latin typeface="方正超粗黑_GBK" panose="03000509000000000000" pitchFamily="65" charset="-122"/>
                <a:ea typeface="方正超粗黑_GBK" panose="03000509000000000000" pitchFamily="65" charset="-122"/>
              </a:rPr>
              <a:t>机操纵系统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7611373" y="4508835"/>
            <a:ext cx="3402037"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操纵系统用于发动机的</a:t>
            </a:r>
            <a:r>
              <a:rPr lang="zh-CN" altLang="en-US" dirty="0">
                <a:solidFill>
                  <a:srgbClr val="FF0000"/>
                </a:solidFill>
                <a:latin typeface="方正超粗黑_GBK" panose="03000509000000000000" pitchFamily="65" charset="-122"/>
                <a:ea typeface="方正超粗黑_GBK" panose="03000509000000000000" pitchFamily="65" charset="-122"/>
              </a:rPr>
              <a:t>启动</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停车</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正推力</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反推力</a:t>
            </a:r>
            <a:r>
              <a:rPr lang="zh-CN" altLang="en-US" dirty="0">
                <a:latin typeface="方正超粗黑_GBK" panose="03000509000000000000" pitchFamily="65" charset="-122"/>
                <a:ea typeface="方正超粗黑_GBK" panose="03000509000000000000" pitchFamily="65" charset="-122"/>
              </a:rPr>
              <a:t>操纵。每一台发动机的操纵系统分成三个子系统：正推力操纵系统、反推力操纵系统和启动操纵系统。</a:t>
            </a:r>
          </a:p>
        </p:txBody>
      </p:sp>
      <p:sp>
        <p:nvSpPr>
          <p:cNvPr id="7" name="文本框 6"/>
          <p:cNvSpPr txBox="1"/>
          <p:nvPr/>
        </p:nvSpPr>
        <p:spPr>
          <a:xfrm>
            <a:off x="1081177" y="4595099"/>
            <a:ext cx="3402037"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发动机操纵系统包括下列部件：</a:t>
            </a:r>
          </a:p>
          <a:p>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推力手柄（正推力和反推力）</a:t>
            </a:r>
          </a:p>
          <a:p>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推力手柄解算器</a:t>
            </a:r>
          </a:p>
          <a:p>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发动机启动手柄和电门</a:t>
            </a:r>
          </a:p>
          <a:p>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推力手柄联锁电磁线圈。</a:t>
            </a:r>
          </a:p>
        </p:txBody>
      </p:sp>
    </p:spTree>
    <p:extLst>
      <p:ext uri="{BB962C8B-B14F-4D97-AF65-F5344CB8AC3E}">
        <p14:creationId xmlns:p14="http://schemas.microsoft.com/office/powerpoint/2010/main" val="3310078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6236" y="476102"/>
            <a:ext cx="7207981" cy="5731993"/>
          </a:xfrm>
          <a:prstGeom prst="rect">
            <a:avLst/>
          </a:prstGeom>
        </p:spPr>
      </p:pic>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3473787" y="1001632"/>
            <a:ext cx="1144001" cy="369332"/>
          </a:xfrm>
          <a:prstGeom prst="rect">
            <a:avLst/>
          </a:prstGeom>
          <a:solidFill>
            <a:schemeClr val="bg2"/>
          </a:solidFill>
        </p:spPr>
        <p:txBody>
          <a:bodyPr wrap="square" rtlCol="0">
            <a:spAutoFit/>
          </a:bodyPr>
          <a:lstStyle/>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杆</a:t>
            </a:r>
            <a:endParaRPr lang="zh-CN" altLang="en-US" dirty="0">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4045788" y="1388215"/>
            <a:ext cx="802257" cy="115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045788" y="1388215"/>
            <a:ext cx="1304439" cy="113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108830" y="3147326"/>
            <a:ext cx="946249" cy="160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66999" y="4752517"/>
            <a:ext cx="114720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a:t>
            </a:r>
            <a:endParaRPr lang="zh-CN" altLang="en-US" dirty="0">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V="1">
            <a:off x="2613803" y="3147327"/>
            <a:ext cx="958860" cy="153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182592" y="4677711"/>
            <a:ext cx="101194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369" y="1096479"/>
            <a:ext cx="6130128" cy="4101694"/>
          </a:xfrm>
          <a:prstGeom prst="rect">
            <a:avLst/>
          </a:prstGeom>
          <a:ln w="28575">
            <a:solidFill>
              <a:schemeClr val="accent4"/>
            </a:solidFill>
          </a:ln>
        </p:spPr>
      </p:pic>
      <p:cxnSp>
        <p:nvCxnSpPr>
          <p:cNvPr id="18" name="直接箭头连接符 17"/>
          <p:cNvCxnSpPr/>
          <p:nvPr/>
        </p:nvCxnSpPr>
        <p:spPr>
          <a:xfrm flipH="1" flipV="1">
            <a:off x="8275226" y="2992052"/>
            <a:ext cx="23385" cy="121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798381" y="4255015"/>
            <a:ext cx="101194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5689675" y="3439018"/>
            <a:ext cx="2106121" cy="1000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196525" y="265482"/>
            <a:ext cx="5227607" cy="64633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每个推力手柄解算器组件有两个解算器，一个传送信号到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通道，另一个到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5110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6236" y="476102"/>
            <a:ext cx="7207981" cy="5731993"/>
          </a:xfrm>
          <a:prstGeom prst="rect">
            <a:avLst/>
          </a:prstGeom>
        </p:spPr>
      </p:pic>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3473787" y="1001632"/>
            <a:ext cx="1144001" cy="369332"/>
          </a:xfrm>
          <a:prstGeom prst="rect">
            <a:avLst/>
          </a:prstGeom>
          <a:solidFill>
            <a:schemeClr val="bg2"/>
          </a:solidFill>
        </p:spPr>
        <p:txBody>
          <a:bodyPr wrap="square" rtlCol="0">
            <a:spAutoFit/>
          </a:bodyPr>
          <a:lstStyle/>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杆</a:t>
            </a:r>
            <a:endParaRPr lang="zh-CN" altLang="en-US" dirty="0">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4045788" y="1388215"/>
            <a:ext cx="802257" cy="115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4045788" y="1388215"/>
            <a:ext cx="1304439" cy="113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108830" y="3147326"/>
            <a:ext cx="946249" cy="160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66999" y="4752517"/>
            <a:ext cx="114720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a:t>
            </a:r>
            <a:endParaRPr lang="zh-CN" altLang="en-US" dirty="0">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V="1">
            <a:off x="2613803" y="3147327"/>
            <a:ext cx="958860" cy="1530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182592" y="4677711"/>
            <a:ext cx="101194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247" y="1031187"/>
            <a:ext cx="5733991" cy="4491717"/>
          </a:xfrm>
          <a:prstGeom prst="rect">
            <a:avLst/>
          </a:prstGeom>
          <a:ln w="28575">
            <a:solidFill>
              <a:schemeClr val="accent4"/>
            </a:solidFill>
          </a:ln>
        </p:spPr>
      </p:pic>
      <p:sp>
        <p:nvSpPr>
          <p:cNvPr id="15" name="文本框 14"/>
          <p:cNvSpPr txBox="1"/>
          <p:nvPr/>
        </p:nvSpPr>
        <p:spPr>
          <a:xfrm>
            <a:off x="10110483" y="726811"/>
            <a:ext cx="101194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解算器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5224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276" y="649905"/>
            <a:ext cx="1015663" cy="55581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推力手柄解算器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0" y="796290"/>
            <a:ext cx="7254240" cy="5265420"/>
          </a:xfrm>
          <a:prstGeom prst="rect">
            <a:avLst/>
          </a:prstGeom>
        </p:spPr>
      </p:pic>
      <p:sp>
        <p:nvSpPr>
          <p:cNvPr id="15" name="文本框 14"/>
          <p:cNvSpPr txBox="1"/>
          <p:nvPr/>
        </p:nvSpPr>
        <p:spPr>
          <a:xfrm>
            <a:off x="8908428" y="611624"/>
            <a:ext cx="1900470" cy="369332"/>
          </a:xfrm>
          <a:prstGeom prst="rect">
            <a:avLst/>
          </a:prstGeom>
          <a:solidFill>
            <a:schemeClr val="bg2"/>
          </a:solidFill>
        </p:spPr>
        <p:txBody>
          <a:bodyPr wrap="square" rtlCol="0">
            <a:spAutoFit/>
          </a:bodyPr>
          <a:lstStyle/>
          <a:p>
            <a:r>
              <a:rPr lang="en-US" altLang="zh-CN" dirty="0" smtClean="0">
                <a:solidFill>
                  <a:srgbClr val="C00000"/>
                </a:solidFill>
                <a:latin typeface="方正超粗黑_GBK" panose="03000509000000000000" pitchFamily="65" charset="-122"/>
                <a:ea typeface="方正超粗黑_GBK" panose="03000509000000000000" pitchFamily="65" charset="-122"/>
              </a:rPr>
              <a:t>FMV</a:t>
            </a:r>
            <a:r>
              <a:rPr lang="zh-CN" altLang="en-US" dirty="0" smtClean="0">
                <a:solidFill>
                  <a:srgbClr val="C00000"/>
                </a:solidFill>
                <a:latin typeface="方正超粗黑_GBK" panose="03000509000000000000" pitchFamily="65" charset="-122"/>
                <a:ea typeface="方正超粗黑_GBK" panose="03000509000000000000" pitchFamily="65" charset="-122"/>
              </a:rPr>
              <a:t>使用解算器</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5311213" y="6099140"/>
            <a:ext cx="1900470" cy="369332"/>
          </a:xfrm>
          <a:prstGeom prst="rect">
            <a:avLst/>
          </a:prstGeom>
          <a:solidFill>
            <a:schemeClr val="bg2"/>
          </a:solid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LVDT</a:t>
            </a:r>
            <a:r>
              <a:rPr lang="zh-CN" altLang="en-US" dirty="0" smtClean="0">
                <a:solidFill>
                  <a:srgbClr val="C00000"/>
                </a:solidFill>
                <a:latin typeface="方正超粗黑_GBK" panose="03000509000000000000" pitchFamily="65" charset="-122"/>
                <a:ea typeface="方正超粗黑_GBK" panose="03000509000000000000" pitchFamily="65" charset="-122"/>
              </a:rPr>
              <a:t>的应用</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304557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54" y="457200"/>
            <a:ext cx="7726680" cy="5943600"/>
          </a:xfrm>
          <a:prstGeom prst="rect">
            <a:avLst/>
          </a:prstGeom>
        </p:spPr>
      </p:pic>
      <p:sp>
        <p:nvSpPr>
          <p:cNvPr id="4" name="文本框 3"/>
          <p:cNvSpPr txBox="1"/>
          <p:nvPr/>
        </p:nvSpPr>
        <p:spPr>
          <a:xfrm>
            <a:off x="140276" y="363772"/>
            <a:ext cx="1015663" cy="613045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推力手柄联锁机构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8848042" y="1910321"/>
            <a:ext cx="3047784" cy="4247317"/>
          </a:xfrm>
          <a:prstGeom prst="rect">
            <a:avLst/>
          </a:prstGeom>
          <a:solidFill>
            <a:schemeClr val="bg2"/>
          </a:solidFill>
        </p:spPr>
        <p:txBody>
          <a:bodyPr wrap="square" rtlCol="0">
            <a:spAutoFit/>
          </a:bodyPr>
          <a:lstStyle/>
          <a:p>
            <a:r>
              <a:rPr lang="zh-CN" altLang="en-US" dirty="0">
                <a:solidFill>
                  <a:srgbClr val="C00000"/>
                </a:solidFill>
                <a:latin typeface="方正超粗黑_GBK" panose="03000509000000000000" pitchFamily="65" charset="-122"/>
                <a:ea typeface="方正超粗黑_GBK" panose="03000509000000000000" pitchFamily="65" charset="-122"/>
              </a:rPr>
              <a:t>推力手柄联锁机构</a:t>
            </a:r>
            <a:r>
              <a:rPr lang="zh-CN" altLang="en-US" dirty="0">
                <a:latin typeface="方正超粗黑_GBK" panose="03000509000000000000" pitchFamily="65" charset="-122"/>
                <a:ea typeface="方正超粗黑_GBK" panose="03000509000000000000" pitchFamily="65" charset="-122"/>
              </a:rPr>
              <a:t>防止同时操纵正推力手柄和反推力手柄，确保获得可靠的正推力或反推力</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推力和反推力手柄之间，一个手柄的运动能力由另一手柄的位置决定</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果正推力手柄在“慢车”位稍靠前的位置，则不能提起反推力手柄离开“收进”位</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果正推力手柄收回到“慢车”位，向后提起反推力手柄稍微离开“收进”位，则不能前推正推力手柄。</a:t>
            </a:r>
          </a:p>
        </p:txBody>
      </p:sp>
      <p:sp>
        <p:nvSpPr>
          <p:cNvPr id="18" name="文本框 17"/>
          <p:cNvSpPr txBox="1"/>
          <p:nvPr/>
        </p:nvSpPr>
        <p:spPr>
          <a:xfrm>
            <a:off x="5311213" y="6099140"/>
            <a:ext cx="1900470" cy="369332"/>
          </a:xfrm>
          <a:prstGeom prst="rect">
            <a:avLst/>
          </a:prstGeom>
          <a:solidFill>
            <a:schemeClr val="bg2"/>
          </a:solid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LVDT</a:t>
            </a:r>
            <a:r>
              <a:rPr lang="zh-CN" altLang="en-US" dirty="0" smtClean="0">
                <a:solidFill>
                  <a:srgbClr val="C00000"/>
                </a:solidFill>
                <a:latin typeface="方正超粗黑_GBK" panose="03000509000000000000" pitchFamily="65" charset="-122"/>
                <a:ea typeface="方正超粗黑_GBK" panose="03000509000000000000" pitchFamily="65" charset="-122"/>
              </a:rPr>
              <a:t>的应用</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5917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1920" y="350181"/>
            <a:ext cx="6421128" cy="6157638"/>
          </a:xfrm>
          <a:prstGeom prst="rect">
            <a:avLst/>
          </a:prstGeom>
        </p:spPr>
      </p:pic>
      <p:sp>
        <p:nvSpPr>
          <p:cNvPr id="4" name="文本框 3"/>
          <p:cNvSpPr txBox="1"/>
          <p:nvPr/>
        </p:nvSpPr>
        <p:spPr>
          <a:xfrm>
            <a:off x="140276" y="363772"/>
            <a:ext cx="1015663" cy="613045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推力手柄联锁机构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8235567" y="329268"/>
            <a:ext cx="3047784" cy="2031325"/>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推力手</a:t>
            </a:r>
            <a:r>
              <a:rPr lang="zh-CN" altLang="en-US" dirty="0" smtClean="0">
                <a:latin typeface="方正超粗黑_GBK" panose="03000509000000000000" pitchFamily="65" charset="-122"/>
                <a:ea typeface="方正超粗黑_GBK" panose="03000509000000000000" pitchFamily="65" charset="-122"/>
              </a:rPr>
              <a:t>柄离开“</a:t>
            </a:r>
            <a:r>
              <a:rPr lang="zh-CN" altLang="en-US" dirty="0">
                <a:latin typeface="方正超粗黑_GBK" panose="03000509000000000000" pitchFamily="65" charset="-122"/>
                <a:ea typeface="方正超粗黑_GBK" panose="03000509000000000000" pitchFamily="65" charset="-122"/>
              </a:rPr>
              <a:t>慢车</a:t>
            </a:r>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置，棘爪脱离手柄侧板上的锁孔，如果此时操纵反推力手柄，操纵连杆作用到棘爪上的力受到操纵台侧板的阻</a:t>
            </a:r>
            <a:r>
              <a:rPr lang="zh-CN" altLang="en-US" dirty="0" smtClean="0">
                <a:latin typeface="方正超粗黑_GBK" panose="03000509000000000000" pitchFamily="65" charset="-122"/>
                <a:ea typeface="方正超粗黑_GBK" panose="03000509000000000000" pitchFamily="65" charset="-122"/>
              </a:rPr>
              <a:t>挡，因此不</a:t>
            </a:r>
            <a:r>
              <a:rPr lang="zh-CN" altLang="en-US" dirty="0">
                <a:latin typeface="方正超粗黑_GBK" panose="03000509000000000000" pitchFamily="65" charset="-122"/>
                <a:ea typeface="方正超粗黑_GBK" panose="03000509000000000000" pitchFamily="65" charset="-122"/>
              </a:rPr>
              <a:t>能提起反推力手柄离开“收进”</a:t>
            </a:r>
            <a:r>
              <a:rPr lang="zh-CN" altLang="en-US" dirty="0" smtClean="0">
                <a:latin typeface="方正超粗黑_GBK" panose="03000509000000000000" pitchFamily="65" charset="-122"/>
                <a:ea typeface="方正超粗黑_GBK" panose="03000509000000000000" pitchFamily="65" charset="-122"/>
              </a:rPr>
              <a:t>位</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8303048" y="3081095"/>
            <a:ext cx="3047784" cy="120032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推力手</a:t>
            </a:r>
            <a:r>
              <a:rPr lang="zh-CN" altLang="en-US" dirty="0" smtClean="0">
                <a:latin typeface="方正超粗黑_GBK" panose="03000509000000000000" pitchFamily="65" charset="-122"/>
                <a:ea typeface="方正超粗黑_GBK" panose="03000509000000000000" pitchFamily="65" charset="-122"/>
              </a:rPr>
              <a:t>柄回到“</a:t>
            </a:r>
            <a:r>
              <a:rPr lang="zh-CN" altLang="en-US" dirty="0">
                <a:latin typeface="方正超粗黑_GBK" panose="03000509000000000000" pitchFamily="65" charset="-122"/>
                <a:ea typeface="方正超粗黑_GBK" panose="03000509000000000000" pitchFamily="65" charset="-122"/>
              </a:rPr>
              <a:t>慢车</a:t>
            </a:r>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置，棘爪正好对准中央操纵台推力手柄侧板上的一个锁孔</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8235567" y="4728740"/>
            <a:ext cx="3047784" cy="2031325"/>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推力手</a:t>
            </a:r>
            <a:r>
              <a:rPr lang="zh-CN" altLang="en-US" dirty="0" smtClean="0">
                <a:latin typeface="方正超粗黑_GBK" panose="03000509000000000000" pitchFamily="65" charset="-122"/>
                <a:ea typeface="方正超粗黑_GBK" panose="03000509000000000000" pitchFamily="65" charset="-122"/>
              </a:rPr>
              <a:t>柄回到“</a:t>
            </a:r>
            <a:r>
              <a:rPr lang="zh-CN" altLang="en-US" dirty="0">
                <a:latin typeface="方正超粗黑_GBK" panose="03000509000000000000" pitchFamily="65" charset="-122"/>
                <a:ea typeface="方正超粗黑_GBK" panose="03000509000000000000" pitchFamily="65" charset="-122"/>
              </a:rPr>
              <a:t>慢车</a:t>
            </a:r>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置，棘爪正好对准中央操纵台推力手柄侧板上的一个锁孔。当向后提起反推力手柄离开“收进”位时，操纵连杆迫使棘爪进入锁孔，将正推力手柄锁定在“慢车”位</a:t>
            </a:r>
          </a:p>
        </p:txBody>
      </p:sp>
      <p:sp>
        <p:nvSpPr>
          <p:cNvPr id="5" name="环形箭头 4"/>
          <p:cNvSpPr/>
          <p:nvPr/>
        </p:nvSpPr>
        <p:spPr>
          <a:xfrm rot="18496382">
            <a:off x="2628730" y="4526828"/>
            <a:ext cx="733245" cy="63859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9" name="直接箭头连接符 8"/>
          <p:cNvCxnSpPr/>
          <p:nvPr/>
        </p:nvCxnSpPr>
        <p:spPr>
          <a:xfrm flipH="1">
            <a:off x="2587925" y="1181819"/>
            <a:ext cx="603849" cy="163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07730" y="975598"/>
            <a:ext cx="710025"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前推</a:t>
            </a:r>
            <a:endParaRPr lang="zh-CN" altLang="en-US" dirty="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3682183" y="3787809"/>
            <a:ext cx="710025"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收回</a:t>
            </a:r>
            <a:endParaRPr lang="zh-CN" altLang="en-US" dirty="0">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flipV="1">
            <a:off x="3438324" y="3601721"/>
            <a:ext cx="248836" cy="324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44745" y="4534775"/>
            <a:ext cx="710025" cy="923330"/>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提起反推手柄</a:t>
            </a:r>
            <a:endParaRPr lang="zh-CN" altLang="en-US" dirty="0">
              <a:latin typeface="方正超粗黑_GBK" panose="03000509000000000000" pitchFamily="65" charset="-122"/>
              <a:ea typeface="方正超粗黑_GBK" panose="03000509000000000000" pitchFamily="65" charset="-122"/>
            </a:endParaRPr>
          </a:p>
        </p:txBody>
      </p:sp>
      <p:sp>
        <p:nvSpPr>
          <p:cNvPr id="17" name="环形箭头 16"/>
          <p:cNvSpPr/>
          <p:nvPr/>
        </p:nvSpPr>
        <p:spPr>
          <a:xfrm rot="20178576" flipV="1">
            <a:off x="2313208" y="1899481"/>
            <a:ext cx="733245" cy="63859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环形箭头 18"/>
          <p:cNvSpPr/>
          <p:nvPr/>
        </p:nvSpPr>
        <p:spPr>
          <a:xfrm rot="1540978">
            <a:off x="2390474" y="3738506"/>
            <a:ext cx="733245" cy="63859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200564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44530"/>
          <a:stretch/>
        </p:blipFill>
        <p:spPr>
          <a:xfrm>
            <a:off x="8041221" y="251460"/>
            <a:ext cx="3440646" cy="635508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746" y="265565"/>
            <a:ext cx="4189158" cy="3141869"/>
          </a:xfrm>
          <a:prstGeom prst="rect">
            <a:avLst/>
          </a:prstGeom>
          <a:ln w="28575">
            <a:solidFill>
              <a:schemeClr val="accent4"/>
            </a:solidFill>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334" y="2527540"/>
            <a:ext cx="3961202" cy="3966689"/>
          </a:xfrm>
          <a:prstGeom prst="rect">
            <a:avLst/>
          </a:prstGeom>
          <a:ln w="28575">
            <a:solidFill>
              <a:schemeClr val="accent4"/>
            </a:solidFill>
          </a:ln>
        </p:spPr>
      </p:pic>
      <p:sp>
        <p:nvSpPr>
          <p:cNvPr id="4" name="文本框 3"/>
          <p:cNvSpPr txBox="1"/>
          <p:nvPr/>
        </p:nvSpPr>
        <p:spPr>
          <a:xfrm>
            <a:off x="140276" y="363772"/>
            <a:ext cx="1015663" cy="613045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推力手柄联锁机构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2988741" y="741872"/>
            <a:ext cx="746497" cy="82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151956" y="372540"/>
            <a:ext cx="116656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反推手柄</a:t>
            </a:r>
            <a:endParaRPr lang="zh-CN" altLang="en-US" dirty="0">
              <a:latin typeface="方正超粗黑_GBK" panose="03000509000000000000" pitchFamily="65" charset="-122"/>
              <a:ea typeface="方正超粗黑_GBK" panose="03000509000000000000" pitchFamily="65" charset="-122"/>
            </a:endParaRPr>
          </a:p>
        </p:txBody>
      </p:sp>
      <p:sp>
        <p:nvSpPr>
          <p:cNvPr id="19" name="环形箭头 18"/>
          <p:cNvSpPr/>
          <p:nvPr/>
        </p:nvSpPr>
        <p:spPr>
          <a:xfrm rot="16200000">
            <a:off x="1840494" y="1388889"/>
            <a:ext cx="733245" cy="67541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0" name="直接箭头连接符 19"/>
          <p:cNvCxnSpPr/>
          <p:nvPr/>
        </p:nvCxnSpPr>
        <p:spPr>
          <a:xfrm flipH="1">
            <a:off x="2860383" y="741872"/>
            <a:ext cx="874855" cy="618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72115" y="4510884"/>
            <a:ext cx="2108693" cy="5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135086" y="4383027"/>
            <a:ext cx="91493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收进位</a:t>
            </a:r>
            <a:endParaRPr lang="zh-CN" altLang="en-US" dirty="0">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4626466" y="2818846"/>
            <a:ext cx="91493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收进位</a:t>
            </a:r>
            <a:endParaRPr lang="zh-CN" altLang="en-US" dirty="0">
              <a:latin typeface="方正超粗黑_GBK" panose="03000509000000000000" pitchFamily="65" charset="-122"/>
              <a:ea typeface="方正超粗黑_GBK" panose="03000509000000000000" pitchFamily="65" charset="-122"/>
            </a:endParaRPr>
          </a:p>
        </p:txBody>
      </p:sp>
      <p:cxnSp>
        <p:nvCxnSpPr>
          <p:cNvPr id="25" name="直接箭头连接符 24"/>
          <p:cNvCxnSpPr>
            <a:stCxn id="24" idx="2"/>
          </p:cNvCxnSpPr>
          <p:nvPr/>
        </p:nvCxnSpPr>
        <p:spPr>
          <a:xfrm>
            <a:off x="5083936" y="3188178"/>
            <a:ext cx="1074782" cy="560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445556" y="1692092"/>
            <a:ext cx="0" cy="92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34170" y="1036808"/>
            <a:ext cx="644274"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最大</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反推</a:t>
            </a:r>
            <a:endParaRPr lang="zh-CN" altLang="en-US" dirty="0">
              <a:latin typeface="方正超粗黑_GBK" panose="03000509000000000000" pitchFamily="65" charset="-122"/>
              <a:ea typeface="方正超粗黑_GBK" panose="03000509000000000000" pitchFamily="65" charset="-122"/>
            </a:endParaRPr>
          </a:p>
        </p:txBody>
      </p:sp>
      <p:sp>
        <p:nvSpPr>
          <p:cNvPr id="30" name="环形箭头 29"/>
          <p:cNvSpPr/>
          <p:nvPr/>
        </p:nvSpPr>
        <p:spPr>
          <a:xfrm rot="16200000">
            <a:off x="8956617" y="392687"/>
            <a:ext cx="733245" cy="67541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 name="直接箭头连接符 30"/>
          <p:cNvCxnSpPr/>
          <p:nvPr/>
        </p:nvCxnSpPr>
        <p:spPr>
          <a:xfrm>
            <a:off x="8609162" y="363772"/>
            <a:ext cx="895629" cy="210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442599" y="223895"/>
            <a:ext cx="116656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反推手柄</a:t>
            </a:r>
            <a:endParaRPr lang="zh-CN" altLang="en-US" dirty="0">
              <a:latin typeface="方正超粗黑_GBK" panose="03000509000000000000" pitchFamily="65" charset="-122"/>
              <a:ea typeface="方正超粗黑_GBK" panose="03000509000000000000" pitchFamily="65" charset="-122"/>
            </a:endParaRPr>
          </a:p>
        </p:txBody>
      </p:sp>
      <p:sp>
        <p:nvSpPr>
          <p:cNvPr id="35" name="文本框 34"/>
          <p:cNvSpPr txBox="1"/>
          <p:nvPr/>
        </p:nvSpPr>
        <p:spPr>
          <a:xfrm>
            <a:off x="1418715" y="4932479"/>
            <a:ext cx="3049767"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反推力手</a:t>
            </a:r>
            <a:r>
              <a:rPr lang="zh-CN" altLang="en-US" dirty="0" smtClean="0">
                <a:latin typeface="方正超粗黑_GBK" panose="03000509000000000000" pitchFamily="65" charset="-122"/>
                <a:ea typeface="方正超粗黑_GBK" panose="03000509000000000000" pitchFamily="65" charset="-122"/>
              </a:rPr>
              <a:t>柄操</a:t>
            </a:r>
            <a:r>
              <a:rPr lang="zh-CN" altLang="en-US" dirty="0">
                <a:latin typeface="方正超粗黑_GBK" panose="03000509000000000000" pitchFamily="65" charset="-122"/>
                <a:ea typeface="方正超粗黑_GBK" panose="03000509000000000000" pitchFamily="65" charset="-122"/>
              </a:rPr>
              <a:t>纵机械信号传递路径是：反推力手</a:t>
            </a:r>
            <a:r>
              <a:rPr lang="zh-CN" altLang="en-US" dirty="0" smtClean="0">
                <a:latin typeface="方正超粗黑_GBK" panose="03000509000000000000" pitchFamily="65" charset="-122"/>
                <a:ea typeface="方正超粗黑_GBK" panose="03000509000000000000" pitchFamily="65" charset="-122"/>
              </a:rPr>
              <a:t>柄</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操</a:t>
            </a:r>
            <a:r>
              <a:rPr lang="zh-CN" altLang="en-US" dirty="0">
                <a:latin typeface="方正超粗黑_GBK" panose="03000509000000000000" pitchFamily="65" charset="-122"/>
                <a:ea typeface="方正超粗黑_GBK" panose="03000509000000000000" pitchFamily="65" charset="-122"/>
              </a:rPr>
              <a:t>纵连</a:t>
            </a:r>
            <a:r>
              <a:rPr lang="zh-CN" altLang="en-US" dirty="0" smtClean="0">
                <a:latin typeface="方正超粗黑_GBK" panose="03000509000000000000" pitchFamily="65" charset="-122"/>
                <a:ea typeface="方正超粗黑_GBK" panose="03000509000000000000" pitchFamily="65" charset="-122"/>
              </a:rPr>
              <a:t>杆</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摇臂</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推</a:t>
            </a:r>
            <a:r>
              <a:rPr lang="zh-CN" altLang="en-US" dirty="0">
                <a:latin typeface="方正超粗黑_GBK" panose="03000509000000000000" pitchFamily="65" charset="-122"/>
                <a:ea typeface="方正超粗黑_GBK" panose="03000509000000000000" pitchFamily="65" charset="-122"/>
              </a:rPr>
              <a:t>力连</a:t>
            </a:r>
            <a:r>
              <a:rPr lang="zh-CN" altLang="en-US" dirty="0" smtClean="0">
                <a:latin typeface="方正超粗黑_GBK" panose="03000509000000000000" pitchFamily="65" charset="-122"/>
                <a:ea typeface="方正超粗黑_GBK" panose="03000509000000000000" pitchFamily="65" charset="-122"/>
              </a:rPr>
              <a:t>杆</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摩</a:t>
            </a:r>
            <a:r>
              <a:rPr lang="zh-CN" altLang="en-US" dirty="0">
                <a:latin typeface="方正超粗黑_GBK" panose="03000509000000000000" pitchFamily="65" charset="-122"/>
                <a:ea typeface="方正超粗黑_GBK" panose="03000509000000000000" pitchFamily="65" charset="-122"/>
              </a:rPr>
              <a:t>擦制动</a:t>
            </a:r>
            <a:r>
              <a:rPr lang="zh-CN" altLang="en-US" dirty="0" smtClean="0">
                <a:latin typeface="方正超粗黑_GBK" panose="03000509000000000000" pitchFamily="65" charset="-122"/>
                <a:ea typeface="方正超粗黑_GBK" panose="03000509000000000000" pitchFamily="65" charset="-122"/>
              </a:rPr>
              <a:t>盘</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解</a:t>
            </a:r>
            <a:r>
              <a:rPr lang="zh-CN" altLang="en-US" dirty="0">
                <a:latin typeface="方正超粗黑_GBK" panose="03000509000000000000" pitchFamily="65" charset="-122"/>
                <a:ea typeface="方正超粗黑_GBK" panose="03000509000000000000" pitchFamily="65" charset="-122"/>
              </a:rPr>
              <a:t>算器。</a:t>
            </a:r>
          </a:p>
        </p:txBody>
      </p:sp>
    </p:spTree>
    <p:extLst>
      <p:ext uri="{BB962C8B-B14F-4D97-AF65-F5344CB8AC3E}">
        <p14:creationId xmlns:p14="http://schemas.microsoft.com/office/powerpoint/2010/main" val="1864516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937" y="163038"/>
            <a:ext cx="4411980" cy="646938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44530"/>
          <a:stretch/>
        </p:blipFill>
        <p:spPr>
          <a:xfrm>
            <a:off x="8041221" y="251460"/>
            <a:ext cx="3440646" cy="6355080"/>
          </a:xfrm>
          <a:prstGeom prst="rect">
            <a:avLst/>
          </a:prstGeom>
        </p:spPr>
      </p:pic>
      <p:sp>
        <p:nvSpPr>
          <p:cNvPr id="4" name="文本框 3"/>
          <p:cNvSpPr txBox="1"/>
          <p:nvPr/>
        </p:nvSpPr>
        <p:spPr>
          <a:xfrm>
            <a:off x="140276" y="1027932"/>
            <a:ext cx="1015663" cy="480213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反推联锁机构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30" name="环形箭头 29"/>
          <p:cNvSpPr/>
          <p:nvPr/>
        </p:nvSpPr>
        <p:spPr>
          <a:xfrm rot="16200000">
            <a:off x="8956617" y="392687"/>
            <a:ext cx="733245" cy="67541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31" name="直接箭头连接符 30"/>
          <p:cNvCxnSpPr/>
          <p:nvPr/>
        </p:nvCxnSpPr>
        <p:spPr>
          <a:xfrm>
            <a:off x="8609162" y="363772"/>
            <a:ext cx="895629" cy="210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442599" y="223895"/>
            <a:ext cx="116656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反推手柄</a:t>
            </a:r>
            <a:endParaRPr lang="zh-CN" altLang="en-US" dirty="0">
              <a:latin typeface="方正超粗黑_GBK" panose="03000509000000000000" pitchFamily="65" charset="-122"/>
              <a:ea typeface="方正超粗黑_GBK" panose="03000509000000000000" pitchFamily="65" charset="-122"/>
            </a:endParaRPr>
          </a:p>
        </p:txBody>
      </p:sp>
      <p:sp>
        <p:nvSpPr>
          <p:cNvPr id="35" name="文本框 34"/>
          <p:cNvSpPr txBox="1"/>
          <p:nvPr/>
        </p:nvSpPr>
        <p:spPr>
          <a:xfrm>
            <a:off x="5357004" y="1027932"/>
            <a:ext cx="2668876"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反推联锁机构用于当反推移动套筒没有完全展开时，限制发动机反推功率在慢车功率。防止在反推装置没有展开的情况下，增加反推功率。</a:t>
            </a:r>
          </a:p>
        </p:txBody>
      </p:sp>
      <p:cxnSp>
        <p:nvCxnSpPr>
          <p:cNvPr id="7" name="直接箭头连接符 6"/>
          <p:cNvCxnSpPr/>
          <p:nvPr/>
        </p:nvCxnSpPr>
        <p:spPr>
          <a:xfrm flipH="1" flipV="1">
            <a:off x="5848709" y="5909094"/>
            <a:ext cx="4188608" cy="36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42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036" y="346710"/>
            <a:ext cx="7520940" cy="6164580"/>
          </a:xfrm>
          <a:prstGeom prst="rect">
            <a:avLst/>
          </a:prstGeom>
        </p:spPr>
      </p:pic>
      <p:sp>
        <p:nvSpPr>
          <p:cNvPr id="4" name="文本框 3"/>
          <p:cNvSpPr txBox="1"/>
          <p:nvPr/>
        </p:nvSpPr>
        <p:spPr>
          <a:xfrm>
            <a:off x="140276" y="1027932"/>
            <a:ext cx="1015663" cy="480213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反推联锁机构</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392" y="217314"/>
            <a:ext cx="3381317" cy="3386001"/>
          </a:xfrm>
          <a:prstGeom prst="rect">
            <a:avLst/>
          </a:prstGeom>
          <a:ln w="28575">
            <a:solidFill>
              <a:schemeClr val="accent4"/>
            </a:solidFill>
          </a:ln>
        </p:spPr>
      </p:pic>
      <p:cxnSp>
        <p:nvCxnSpPr>
          <p:cNvPr id="7" name="直接箭头连接符 6"/>
          <p:cNvCxnSpPr/>
          <p:nvPr/>
        </p:nvCxnSpPr>
        <p:spPr>
          <a:xfrm>
            <a:off x="9437073" y="1097016"/>
            <a:ext cx="397041" cy="171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06806" y="898752"/>
            <a:ext cx="900340"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展开位</a:t>
            </a:r>
            <a:endParaRPr lang="zh-CN" altLang="en-US" dirty="0">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536036" y="339737"/>
            <a:ext cx="2932981"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反推联锁机构用于当反推移动套筒没有完全展开时</a:t>
            </a:r>
            <a:r>
              <a:rPr lang="zh-CN" altLang="en-US" dirty="0" smtClean="0">
                <a:latin typeface="方正超粗黑_GBK" panose="03000509000000000000" pitchFamily="65" charset="-122"/>
                <a:ea typeface="方正超粗黑_GBK" panose="03000509000000000000" pitchFamily="65" charset="-122"/>
              </a:rPr>
              <a:t>，</a:t>
            </a:r>
            <a:r>
              <a:rPr lang="zh-CN" altLang="en-US" dirty="0" smtClean="0">
                <a:solidFill>
                  <a:srgbClr val="C00000"/>
                </a:solidFill>
                <a:latin typeface="方正超粗黑_GBK" panose="03000509000000000000" pitchFamily="65" charset="-122"/>
                <a:ea typeface="方正超粗黑_GBK" panose="03000509000000000000" pitchFamily="65" charset="-122"/>
              </a:rPr>
              <a:t>凸轮被锁爪阻挡</a:t>
            </a:r>
            <a:r>
              <a:rPr lang="zh-CN" altLang="en-US" dirty="0" smtClean="0">
                <a:latin typeface="方正超粗黑_GBK" panose="03000509000000000000" pitchFamily="65" charset="-122"/>
                <a:ea typeface="方正超粗黑_GBK" panose="03000509000000000000" pitchFamily="65" charset="-122"/>
              </a:rPr>
              <a:t>，限</a:t>
            </a:r>
            <a:r>
              <a:rPr lang="zh-CN" altLang="en-US" dirty="0">
                <a:latin typeface="方正超粗黑_GBK" panose="03000509000000000000" pitchFamily="65" charset="-122"/>
                <a:ea typeface="方正超粗黑_GBK" panose="03000509000000000000" pitchFamily="65" charset="-122"/>
              </a:rPr>
              <a:t>制发动机反推功率在慢车功</a:t>
            </a:r>
            <a:r>
              <a:rPr lang="zh-CN" altLang="en-US" dirty="0" smtClean="0">
                <a:latin typeface="方正超粗黑_GBK" panose="03000509000000000000" pitchFamily="65" charset="-122"/>
                <a:ea typeface="方正超粗黑_GBK" panose="03000509000000000000" pitchFamily="65" charset="-122"/>
              </a:rPr>
              <a:t>率（反推手柄在</a:t>
            </a:r>
            <a:r>
              <a:rPr lang="zh-CN" altLang="en-US" dirty="0" smtClean="0">
                <a:solidFill>
                  <a:srgbClr val="C00000"/>
                </a:solidFill>
                <a:latin typeface="方正超粗黑_GBK" panose="03000509000000000000" pitchFamily="65" charset="-122"/>
                <a:ea typeface="方正超粗黑_GBK" panose="03000509000000000000" pitchFamily="65" charset="-122"/>
              </a:rPr>
              <a:t>展开</a:t>
            </a:r>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防止在反推装置没有展开的情况下，增加反推功率。</a:t>
            </a:r>
          </a:p>
        </p:txBody>
      </p:sp>
      <p:sp>
        <p:nvSpPr>
          <p:cNvPr id="16" name="文本框 15"/>
          <p:cNvSpPr txBox="1"/>
          <p:nvPr/>
        </p:nvSpPr>
        <p:spPr>
          <a:xfrm>
            <a:off x="8936728" y="4021352"/>
            <a:ext cx="2932981"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只有当反推移动套筒展开至</a:t>
            </a:r>
            <a:r>
              <a:rPr lang="en-US" altLang="zh-CN" dirty="0">
                <a:solidFill>
                  <a:srgbClr val="C00000"/>
                </a:solidFill>
                <a:latin typeface="方正超粗黑_GBK" panose="03000509000000000000" pitchFamily="65" charset="-122"/>
                <a:ea typeface="方正超粗黑_GBK" panose="03000509000000000000" pitchFamily="65" charset="-122"/>
              </a:rPr>
              <a:t>60</a:t>
            </a:r>
            <a:r>
              <a:rPr lang="en-US" altLang="zh-CN" dirty="0" smtClean="0">
                <a:solidFill>
                  <a:srgbClr val="C00000"/>
                </a:solidFill>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置时，电磁线圈通</a:t>
            </a:r>
            <a:r>
              <a:rPr lang="zh-CN" altLang="en-US" dirty="0" smtClean="0">
                <a:latin typeface="方正超粗黑_GBK" panose="03000509000000000000" pitchFamily="65" charset="-122"/>
                <a:ea typeface="方正超粗黑_GBK" panose="03000509000000000000" pitchFamily="65" charset="-122"/>
              </a:rPr>
              <a:t>电，反推联锁旋转作动器转动，通过作动杆，带动锁爪开锁，反推手柄可以从展开位继续提起，增加反推功率。</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0534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716" y="195553"/>
            <a:ext cx="9260528" cy="6466895"/>
          </a:xfrm>
          <a:prstGeom prst="rect">
            <a:avLst/>
          </a:prstGeom>
        </p:spPr>
      </p:pic>
      <p:sp>
        <p:nvSpPr>
          <p:cNvPr id="5" name="文本框 4"/>
          <p:cNvSpPr txBox="1"/>
          <p:nvPr/>
        </p:nvSpPr>
        <p:spPr>
          <a:xfrm>
            <a:off x="304175" y="504645"/>
            <a:ext cx="1015663" cy="58487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反推联锁机构工作</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0409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反推联锁机构的工作程序</a:t>
            </a:r>
          </a:p>
        </p:txBody>
      </p:sp>
      <p:sp>
        <p:nvSpPr>
          <p:cNvPr id="3" name="内容占位符 2"/>
          <p:cNvSpPr>
            <a:spLocks noGrp="1"/>
          </p:cNvSpPr>
          <p:nvPr>
            <p:ph idx="1"/>
          </p:nvPr>
        </p:nvSpPr>
        <p:spPr/>
        <p:txBody>
          <a:bodyPr>
            <a:normAutofit/>
          </a:bodyPr>
          <a:lstStyle/>
          <a:p>
            <a:r>
              <a:rPr lang="zh-CN" altLang="en-US" dirty="0"/>
              <a:t>①使用反推装置之前，首先要将正推力手柄收回到慢车位，此时提起反推力手柄到展开位，此时由于反推联锁机构的作用，制动盘上的凸起型面被锁爪阻挡，不能继续转动，因此反推手柄不能继续扳动，发动机仍处于慢车状态。此时推力手柄联锁机构的棘爪进入到侧板的锁孔中，正推力手柄被锁定慢车位置。</a:t>
            </a:r>
          </a:p>
          <a:p>
            <a:r>
              <a:rPr lang="zh-CN" altLang="en-US" dirty="0"/>
              <a:t>②反推手柄从收进位向展开位的运动作动反推准备电门、展开电门、同步锁电门等，指令反推装置展开</a:t>
            </a:r>
            <a:r>
              <a:rPr lang="zh-CN" altLang="en-US" dirty="0" smtClean="0"/>
              <a:t>。</a:t>
            </a:r>
            <a:endParaRPr lang="zh-CN" altLang="en-US" dirty="0"/>
          </a:p>
        </p:txBody>
      </p:sp>
    </p:spTree>
    <p:extLst>
      <p:ext uri="{BB962C8B-B14F-4D97-AF65-F5344CB8AC3E}">
        <p14:creationId xmlns:p14="http://schemas.microsoft.com/office/powerpoint/2010/main" val="47551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4265" y="0"/>
            <a:ext cx="5143500" cy="6858000"/>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605" y="1101706"/>
            <a:ext cx="4239255" cy="5652931"/>
          </a:xfrm>
          <a:prstGeom prst="rect">
            <a:avLst/>
          </a:prstGeom>
        </p:spPr>
      </p:pic>
      <p:sp>
        <p:nvSpPr>
          <p:cNvPr id="6" name="圆角矩形 5"/>
          <p:cNvSpPr/>
          <p:nvPr/>
        </p:nvSpPr>
        <p:spPr>
          <a:xfrm>
            <a:off x="8727056" y="3739551"/>
            <a:ext cx="1017917" cy="84970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447027" y="6202392"/>
            <a:ext cx="874144" cy="370936"/>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29546" y="4620333"/>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启动手柄</a:t>
            </a:r>
            <a:endParaRPr lang="zh-CN" altLang="en-US" dirty="0">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flipH="1">
            <a:off x="3321171" y="6116128"/>
            <a:ext cx="1645401" cy="27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389869" y="4424798"/>
            <a:ext cx="1532404" cy="32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24494" y="5792962"/>
            <a:ext cx="1164566"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启动面板</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P5</a:t>
            </a:r>
            <a:r>
              <a:rPr lang="zh-CN" altLang="en-US" dirty="0" smtClean="0">
                <a:latin typeface="方正超粗黑_GBK" panose="03000509000000000000" pitchFamily="65" charset="-122"/>
                <a:ea typeface="方正超粗黑_GBK" panose="03000509000000000000" pitchFamily="65" charset="-122"/>
              </a:rPr>
              <a:t>前板</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7788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反推联锁机构的工作程序</a:t>
            </a:r>
          </a:p>
        </p:txBody>
      </p:sp>
      <p:sp>
        <p:nvSpPr>
          <p:cNvPr id="3" name="内容占位符 2"/>
          <p:cNvSpPr>
            <a:spLocks noGrp="1"/>
          </p:cNvSpPr>
          <p:nvPr>
            <p:ph idx="1"/>
          </p:nvPr>
        </p:nvSpPr>
        <p:spPr/>
        <p:txBody>
          <a:bodyPr>
            <a:normAutofit/>
          </a:bodyPr>
          <a:lstStyle/>
          <a:p>
            <a:r>
              <a:rPr lang="zh-CN" altLang="en-US" dirty="0" smtClean="0"/>
              <a:t>③</a:t>
            </a:r>
            <a:r>
              <a:rPr lang="zh-CN" altLang="en-US" dirty="0"/>
              <a:t>反推力控制组件向反推作动筒输送液压压力，使反推移动套筒向后展开。</a:t>
            </a:r>
          </a:p>
          <a:p>
            <a:r>
              <a:rPr lang="zh-CN" altLang="en-US" dirty="0"/>
              <a:t>④当两个移动套筒都处在大于</a:t>
            </a:r>
            <a:r>
              <a:rPr lang="en-US" altLang="zh-CN" dirty="0"/>
              <a:t>60</a:t>
            </a:r>
            <a:r>
              <a:rPr lang="zh-CN" altLang="en-US" dirty="0"/>
              <a:t>％的展开位时，</a:t>
            </a:r>
            <a:r>
              <a:rPr lang="en-US" altLang="zh-CN" dirty="0"/>
              <a:t>EEC</a:t>
            </a:r>
            <a:r>
              <a:rPr lang="zh-CN" altLang="en-US" dirty="0"/>
              <a:t>使旋转作动器电磁线圈通电，锁爪脱离制动盘上的凸起型面，反推联锁开锁。</a:t>
            </a:r>
          </a:p>
          <a:p>
            <a:r>
              <a:rPr lang="zh-CN" altLang="en-US" dirty="0"/>
              <a:t>⑤此时允许进一步提起反推力手柄以增加发动机的反推功率。</a:t>
            </a:r>
          </a:p>
        </p:txBody>
      </p:sp>
    </p:spTree>
    <p:extLst>
      <p:ext uri="{BB962C8B-B14F-4D97-AF65-F5344CB8AC3E}">
        <p14:creationId xmlns:p14="http://schemas.microsoft.com/office/powerpoint/2010/main" val="326853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20523" y="133350"/>
            <a:ext cx="7629525" cy="6591300"/>
          </a:xfrm>
          <a:prstGeom prst="rect">
            <a:avLst/>
          </a:prstGeom>
        </p:spPr>
      </p:pic>
      <p:sp>
        <p:nvSpPr>
          <p:cNvPr id="5" name="文本框 4"/>
          <p:cNvSpPr txBox="1"/>
          <p:nvPr/>
        </p:nvSpPr>
        <p:spPr>
          <a:xfrm>
            <a:off x="304175" y="504645"/>
            <a:ext cx="1015663" cy="58487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自动油门电门组件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877115" y="504645"/>
            <a:ext cx="2932981" cy="3970318"/>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一个推力手柄组件通过一个推力连杆驱动一个电门组件。每个电门组件有</a:t>
            </a:r>
            <a:r>
              <a:rPr lang="en-US" altLang="zh-CN" dirty="0">
                <a:solidFill>
                  <a:srgbClr val="C00000"/>
                </a:solidFill>
                <a:latin typeface="方正超粗黑_GBK" panose="03000509000000000000" pitchFamily="65" charset="-122"/>
                <a:ea typeface="方正超粗黑_GBK" panose="03000509000000000000" pitchFamily="65" charset="-122"/>
              </a:rPr>
              <a:t>9</a:t>
            </a:r>
            <a:r>
              <a:rPr lang="zh-CN" altLang="en-US" dirty="0">
                <a:solidFill>
                  <a:srgbClr val="C00000"/>
                </a:solidFill>
                <a:latin typeface="方正超粗黑_GBK" panose="03000509000000000000" pitchFamily="65" charset="-122"/>
                <a:ea typeface="方正超粗黑_GBK" panose="03000509000000000000" pitchFamily="65" charset="-122"/>
              </a:rPr>
              <a:t>个电门</a:t>
            </a:r>
            <a:r>
              <a:rPr lang="zh-CN" altLang="en-US" dirty="0">
                <a:latin typeface="方正超粗黑_GBK" panose="03000509000000000000" pitchFamily="65" charset="-122"/>
                <a:ea typeface="方正超粗黑_GBK" panose="03000509000000000000" pitchFamily="65" charset="-122"/>
              </a:rPr>
              <a:t>，可以提供离散的推力手柄位置信号到各个系统</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r>
              <a:rPr lang="en-US" altLang="zh-CN" dirty="0">
                <a:latin typeface="方正超粗黑_GBK" panose="03000509000000000000" pitchFamily="65" charset="-122"/>
                <a:ea typeface="方正超粗黑_GBK" panose="03000509000000000000" pitchFamily="65" charset="-122"/>
              </a:rPr>
              <a:t>S1-</a:t>
            </a:r>
            <a:r>
              <a:rPr lang="zh-CN" altLang="en-US" dirty="0">
                <a:latin typeface="方正超粗黑_GBK" panose="03000509000000000000" pitchFamily="65" charset="-122"/>
                <a:ea typeface="方正超粗黑_GBK" panose="03000509000000000000" pitchFamily="65" charset="-122"/>
              </a:rPr>
              <a:t>自动地面减速板控制和起落架警告</a:t>
            </a:r>
          </a:p>
          <a:p>
            <a:r>
              <a:rPr lang="en-US" altLang="zh-CN" dirty="0">
                <a:latin typeface="方正超粗黑_GBK" panose="03000509000000000000" pitchFamily="65" charset="-122"/>
                <a:ea typeface="方正超粗黑_GBK" panose="03000509000000000000" pitchFamily="65" charset="-122"/>
              </a:rPr>
              <a:t>S2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S3-</a:t>
            </a:r>
            <a:r>
              <a:rPr lang="zh-CN" altLang="en-US" dirty="0">
                <a:latin typeface="方正超粗黑_GBK" panose="03000509000000000000" pitchFamily="65" charset="-122"/>
                <a:ea typeface="方正超粗黑_GBK" panose="03000509000000000000" pitchFamily="65" charset="-122"/>
              </a:rPr>
              <a:t>自动刹车系统</a:t>
            </a:r>
          </a:p>
          <a:p>
            <a:r>
              <a:rPr lang="en-US" altLang="zh-CN" dirty="0">
                <a:latin typeface="方正超粗黑_GBK" panose="03000509000000000000" pitchFamily="65" charset="-122"/>
                <a:ea typeface="方正超粗黑_GBK" panose="03000509000000000000" pitchFamily="65" charset="-122"/>
              </a:rPr>
              <a:t>S4-</a:t>
            </a:r>
            <a:r>
              <a:rPr lang="zh-CN" altLang="en-US" dirty="0">
                <a:solidFill>
                  <a:srgbClr val="C00000"/>
                </a:solidFill>
                <a:latin typeface="方正超粗黑_GBK" panose="03000509000000000000" pitchFamily="65" charset="-122"/>
                <a:ea typeface="方正超粗黑_GBK" panose="03000509000000000000" pitchFamily="65" charset="-122"/>
              </a:rPr>
              <a:t>发动机反推同步锁</a:t>
            </a:r>
          </a:p>
          <a:p>
            <a:r>
              <a:rPr lang="en-US" altLang="zh-CN" dirty="0">
                <a:latin typeface="方正超粗黑_GBK" panose="03000509000000000000" pitchFamily="65" charset="-122"/>
                <a:ea typeface="方正超粗黑_GBK" panose="03000509000000000000" pitchFamily="65" charset="-122"/>
              </a:rPr>
              <a:t>S5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S6-</a:t>
            </a:r>
            <a:r>
              <a:rPr lang="zh-CN" altLang="en-US" dirty="0">
                <a:solidFill>
                  <a:srgbClr val="C00000"/>
                </a:solidFill>
                <a:latin typeface="方正超粗黑_GBK" panose="03000509000000000000" pitchFamily="65" charset="-122"/>
                <a:ea typeface="方正超粗黑_GBK" panose="03000509000000000000" pitchFamily="65" charset="-122"/>
              </a:rPr>
              <a:t>发动机反推控制</a:t>
            </a:r>
          </a:p>
          <a:p>
            <a:r>
              <a:rPr lang="en-US" altLang="zh-CN" dirty="0">
                <a:latin typeface="方正超粗黑_GBK" panose="03000509000000000000" pitchFamily="65" charset="-122"/>
                <a:ea typeface="方正超粗黑_GBK" panose="03000509000000000000" pitchFamily="65" charset="-122"/>
              </a:rPr>
              <a:t>S7-</a:t>
            </a:r>
            <a:r>
              <a:rPr lang="zh-CN" altLang="en-US" dirty="0">
                <a:latin typeface="方正超粗黑_GBK" panose="03000509000000000000" pitchFamily="65" charset="-122"/>
                <a:ea typeface="方正超粗黑_GBK" panose="03000509000000000000" pitchFamily="65" charset="-122"/>
              </a:rPr>
              <a:t>机翼热防冰系统</a:t>
            </a:r>
          </a:p>
          <a:p>
            <a:r>
              <a:rPr lang="en-US" altLang="zh-CN" dirty="0">
                <a:latin typeface="方正超粗黑_GBK" panose="03000509000000000000" pitchFamily="65" charset="-122"/>
                <a:ea typeface="方正超粗黑_GBK" panose="03000509000000000000" pitchFamily="65" charset="-122"/>
              </a:rPr>
              <a:t>S8-</a:t>
            </a:r>
            <a:r>
              <a:rPr lang="zh-CN" altLang="en-US" dirty="0">
                <a:latin typeface="方正超粗黑_GBK" panose="03000509000000000000" pitchFamily="65" charset="-122"/>
                <a:ea typeface="方正超粗黑_GBK" panose="03000509000000000000" pitchFamily="65" charset="-122"/>
              </a:rPr>
              <a:t>音响警告</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起飞警告、气象雷达</a:t>
            </a:r>
          </a:p>
          <a:p>
            <a:r>
              <a:rPr lang="en-US" altLang="zh-CN" dirty="0">
                <a:latin typeface="方正超粗黑_GBK" panose="03000509000000000000" pitchFamily="65" charset="-122"/>
                <a:ea typeface="方正超粗黑_GBK" panose="03000509000000000000" pitchFamily="65" charset="-122"/>
              </a:rPr>
              <a:t>S9-</a:t>
            </a:r>
            <a:r>
              <a:rPr lang="zh-CN" altLang="en-US" dirty="0">
                <a:latin typeface="方正超粗黑_GBK" panose="03000509000000000000" pitchFamily="65" charset="-122"/>
                <a:ea typeface="方正超粗黑_GBK" panose="03000509000000000000" pitchFamily="65" charset="-122"/>
              </a:rPr>
              <a:t>起落架警告</a:t>
            </a:r>
          </a:p>
        </p:txBody>
      </p:sp>
    </p:spTree>
    <p:extLst>
      <p:ext uri="{BB962C8B-B14F-4D97-AF65-F5344CB8AC3E}">
        <p14:creationId xmlns:p14="http://schemas.microsoft.com/office/powerpoint/2010/main" val="3869770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929" y="344337"/>
            <a:ext cx="7506082" cy="6175340"/>
          </a:xfrm>
          <a:prstGeom prst="rect">
            <a:avLst/>
          </a:prstGeom>
        </p:spPr>
      </p:pic>
      <p:sp>
        <p:nvSpPr>
          <p:cNvPr id="5" name="文本框 4"/>
          <p:cNvSpPr txBox="1"/>
          <p:nvPr/>
        </p:nvSpPr>
        <p:spPr>
          <a:xfrm>
            <a:off x="304175" y="504645"/>
            <a:ext cx="1015663" cy="58487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自动油门电门组件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670081" y="2352844"/>
            <a:ext cx="2932981" cy="3970318"/>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一个推力手柄组件通过一个推力连杆驱动一个电门组件。每个电门组件有</a:t>
            </a:r>
            <a:r>
              <a:rPr lang="en-US" altLang="zh-CN" dirty="0">
                <a:solidFill>
                  <a:srgbClr val="C00000"/>
                </a:solidFill>
                <a:latin typeface="方正超粗黑_GBK" panose="03000509000000000000" pitchFamily="65" charset="-122"/>
                <a:ea typeface="方正超粗黑_GBK" panose="03000509000000000000" pitchFamily="65" charset="-122"/>
              </a:rPr>
              <a:t>9</a:t>
            </a:r>
            <a:r>
              <a:rPr lang="zh-CN" altLang="en-US" dirty="0">
                <a:solidFill>
                  <a:srgbClr val="C00000"/>
                </a:solidFill>
                <a:latin typeface="方正超粗黑_GBK" panose="03000509000000000000" pitchFamily="65" charset="-122"/>
                <a:ea typeface="方正超粗黑_GBK" panose="03000509000000000000" pitchFamily="65" charset="-122"/>
              </a:rPr>
              <a:t>个电门</a:t>
            </a:r>
            <a:r>
              <a:rPr lang="zh-CN" altLang="en-US" dirty="0">
                <a:latin typeface="方正超粗黑_GBK" panose="03000509000000000000" pitchFamily="65" charset="-122"/>
                <a:ea typeface="方正超粗黑_GBK" panose="03000509000000000000" pitchFamily="65" charset="-122"/>
              </a:rPr>
              <a:t>，可以提供离散的推力手柄位置信号到各个系统</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r>
              <a:rPr lang="en-US" altLang="zh-CN" dirty="0">
                <a:latin typeface="方正超粗黑_GBK" panose="03000509000000000000" pitchFamily="65" charset="-122"/>
                <a:ea typeface="方正超粗黑_GBK" panose="03000509000000000000" pitchFamily="65" charset="-122"/>
              </a:rPr>
              <a:t>S1-</a:t>
            </a:r>
            <a:r>
              <a:rPr lang="zh-CN" altLang="en-US" dirty="0">
                <a:latin typeface="方正超粗黑_GBK" panose="03000509000000000000" pitchFamily="65" charset="-122"/>
                <a:ea typeface="方正超粗黑_GBK" panose="03000509000000000000" pitchFamily="65" charset="-122"/>
              </a:rPr>
              <a:t>自动地面减速板控制和起落架警告</a:t>
            </a:r>
          </a:p>
          <a:p>
            <a:r>
              <a:rPr lang="en-US" altLang="zh-CN" dirty="0">
                <a:latin typeface="方正超粗黑_GBK" panose="03000509000000000000" pitchFamily="65" charset="-122"/>
                <a:ea typeface="方正超粗黑_GBK" panose="03000509000000000000" pitchFamily="65" charset="-122"/>
              </a:rPr>
              <a:t>S2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S3-</a:t>
            </a:r>
            <a:r>
              <a:rPr lang="zh-CN" altLang="en-US" dirty="0">
                <a:latin typeface="方正超粗黑_GBK" panose="03000509000000000000" pitchFamily="65" charset="-122"/>
                <a:ea typeface="方正超粗黑_GBK" panose="03000509000000000000" pitchFamily="65" charset="-122"/>
              </a:rPr>
              <a:t>自动刹车系统</a:t>
            </a:r>
          </a:p>
          <a:p>
            <a:r>
              <a:rPr lang="en-US" altLang="zh-CN" dirty="0">
                <a:latin typeface="方正超粗黑_GBK" panose="03000509000000000000" pitchFamily="65" charset="-122"/>
                <a:ea typeface="方正超粗黑_GBK" panose="03000509000000000000" pitchFamily="65" charset="-122"/>
              </a:rPr>
              <a:t>S4-</a:t>
            </a:r>
            <a:r>
              <a:rPr lang="zh-CN" altLang="en-US" dirty="0">
                <a:solidFill>
                  <a:srgbClr val="C00000"/>
                </a:solidFill>
                <a:latin typeface="方正超粗黑_GBK" panose="03000509000000000000" pitchFamily="65" charset="-122"/>
                <a:ea typeface="方正超粗黑_GBK" panose="03000509000000000000" pitchFamily="65" charset="-122"/>
              </a:rPr>
              <a:t>发动机反推同步锁</a:t>
            </a:r>
          </a:p>
          <a:p>
            <a:r>
              <a:rPr lang="en-US" altLang="zh-CN" dirty="0">
                <a:latin typeface="方正超粗黑_GBK" panose="03000509000000000000" pitchFamily="65" charset="-122"/>
                <a:ea typeface="方正超粗黑_GBK" panose="03000509000000000000" pitchFamily="65" charset="-122"/>
              </a:rPr>
              <a:t>S5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S6-</a:t>
            </a:r>
            <a:r>
              <a:rPr lang="zh-CN" altLang="en-US" dirty="0">
                <a:solidFill>
                  <a:srgbClr val="C00000"/>
                </a:solidFill>
                <a:latin typeface="方正超粗黑_GBK" panose="03000509000000000000" pitchFamily="65" charset="-122"/>
                <a:ea typeface="方正超粗黑_GBK" panose="03000509000000000000" pitchFamily="65" charset="-122"/>
              </a:rPr>
              <a:t>发动机反推控制</a:t>
            </a:r>
          </a:p>
          <a:p>
            <a:r>
              <a:rPr lang="en-US" altLang="zh-CN" dirty="0">
                <a:latin typeface="方正超粗黑_GBK" panose="03000509000000000000" pitchFamily="65" charset="-122"/>
                <a:ea typeface="方正超粗黑_GBK" panose="03000509000000000000" pitchFamily="65" charset="-122"/>
              </a:rPr>
              <a:t>S7-</a:t>
            </a:r>
            <a:r>
              <a:rPr lang="zh-CN" altLang="en-US" dirty="0">
                <a:latin typeface="方正超粗黑_GBK" panose="03000509000000000000" pitchFamily="65" charset="-122"/>
                <a:ea typeface="方正超粗黑_GBK" panose="03000509000000000000" pitchFamily="65" charset="-122"/>
              </a:rPr>
              <a:t>机翼热防冰系统</a:t>
            </a:r>
          </a:p>
          <a:p>
            <a:r>
              <a:rPr lang="en-US" altLang="zh-CN" dirty="0">
                <a:latin typeface="方正超粗黑_GBK" panose="03000509000000000000" pitchFamily="65" charset="-122"/>
                <a:ea typeface="方正超粗黑_GBK" panose="03000509000000000000" pitchFamily="65" charset="-122"/>
              </a:rPr>
              <a:t>S8-</a:t>
            </a:r>
            <a:r>
              <a:rPr lang="zh-CN" altLang="en-US" dirty="0">
                <a:latin typeface="方正超粗黑_GBK" panose="03000509000000000000" pitchFamily="65" charset="-122"/>
                <a:ea typeface="方正超粗黑_GBK" panose="03000509000000000000" pitchFamily="65" charset="-122"/>
              </a:rPr>
              <a:t>音响警告</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起飞警告、气象雷达</a:t>
            </a:r>
          </a:p>
          <a:p>
            <a:r>
              <a:rPr lang="en-US" altLang="zh-CN" dirty="0">
                <a:latin typeface="方正超粗黑_GBK" panose="03000509000000000000" pitchFamily="65" charset="-122"/>
                <a:ea typeface="方正超粗黑_GBK" panose="03000509000000000000" pitchFamily="65" charset="-122"/>
              </a:rPr>
              <a:t>S9-</a:t>
            </a:r>
            <a:r>
              <a:rPr lang="zh-CN" altLang="en-US" dirty="0">
                <a:latin typeface="方正超粗黑_GBK" panose="03000509000000000000" pitchFamily="65" charset="-122"/>
                <a:ea typeface="方正超粗黑_GBK" panose="03000509000000000000" pitchFamily="65" charset="-122"/>
              </a:rPr>
              <a:t>起落架警告</a:t>
            </a:r>
          </a:p>
        </p:txBody>
      </p:sp>
    </p:spTree>
    <p:extLst>
      <p:ext uri="{BB962C8B-B14F-4D97-AF65-F5344CB8AC3E}">
        <p14:creationId xmlns:p14="http://schemas.microsoft.com/office/powerpoint/2010/main" val="3565598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a:t>
            </a:r>
            <a:r>
              <a:rPr lang="zh-CN" altLang="en-US" dirty="0" smtClean="0"/>
              <a:t>机操作限制</a:t>
            </a:r>
            <a:r>
              <a:rPr lang="en-US" altLang="zh-CN" dirty="0" smtClean="0"/>
              <a:t>-</a:t>
            </a:r>
            <a:r>
              <a:rPr lang="zh-CN" altLang="en-US" dirty="0" smtClean="0"/>
              <a:t>推</a:t>
            </a:r>
            <a:r>
              <a:rPr lang="zh-CN" altLang="en-US" dirty="0"/>
              <a:t>力限制</a:t>
            </a:r>
          </a:p>
        </p:txBody>
      </p:sp>
      <p:sp>
        <p:nvSpPr>
          <p:cNvPr id="3" name="内容占位符 2"/>
          <p:cNvSpPr>
            <a:spLocks noGrp="1"/>
          </p:cNvSpPr>
          <p:nvPr>
            <p:ph idx="1"/>
          </p:nvPr>
        </p:nvSpPr>
        <p:spPr/>
        <p:txBody>
          <a:bodyPr>
            <a:normAutofit fontScale="92500" lnSpcReduction="10000"/>
          </a:bodyPr>
          <a:lstStyle/>
          <a:p>
            <a:r>
              <a:rPr lang="en-US" altLang="zh-CN" dirty="0" smtClean="0"/>
              <a:t>1. </a:t>
            </a:r>
            <a:r>
              <a:rPr lang="zh-CN" altLang="en-US" dirty="0" smtClean="0"/>
              <a:t>起</a:t>
            </a:r>
            <a:r>
              <a:rPr lang="zh-CN" altLang="en-US" dirty="0"/>
              <a:t>飞推力能够使用的最大推力。起飞推力最多能使用</a:t>
            </a:r>
            <a:r>
              <a:rPr lang="en-US" altLang="zh-CN" dirty="0"/>
              <a:t>5</a:t>
            </a:r>
            <a:r>
              <a:rPr lang="zh-CN" altLang="en-US" dirty="0"/>
              <a:t>分钟。如果使用起飞推力超过</a:t>
            </a:r>
            <a:r>
              <a:rPr lang="en-US" altLang="zh-CN" dirty="0"/>
              <a:t>5</a:t>
            </a:r>
            <a:r>
              <a:rPr lang="zh-CN" altLang="en-US" dirty="0"/>
              <a:t>分钟，必须记录下发动机超过起飞推力工作的时间，且必须进行发动机超限和高应力工作检查。</a:t>
            </a:r>
          </a:p>
          <a:p>
            <a:r>
              <a:rPr lang="en-US" altLang="zh-CN" dirty="0"/>
              <a:t>2. </a:t>
            </a:r>
            <a:r>
              <a:rPr lang="zh-CN" altLang="en-US" dirty="0"/>
              <a:t>最大连续推力</a:t>
            </a:r>
          </a:p>
          <a:p>
            <a:r>
              <a:rPr lang="zh-CN" altLang="en-US" dirty="0"/>
              <a:t>最大连续推力是能连续使用的最大推力。它只能在应急情况下，由机长决策使用。</a:t>
            </a:r>
          </a:p>
          <a:p>
            <a:r>
              <a:rPr lang="en-US" altLang="zh-CN" dirty="0"/>
              <a:t>3</a:t>
            </a:r>
            <a:r>
              <a:rPr lang="zh-CN" altLang="en-US" dirty="0"/>
              <a:t>．最大爬升推力</a:t>
            </a:r>
          </a:p>
          <a:p>
            <a:r>
              <a:rPr lang="zh-CN" altLang="en-US" dirty="0"/>
              <a:t>最大爬升推力是飞机正常爬升过程中允许使用的最大推力。</a:t>
            </a:r>
          </a:p>
          <a:p>
            <a:r>
              <a:rPr lang="en-US" altLang="zh-CN" dirty="0"/>
              <a:t>4</a:t>
            </a:r>
            <a:r>
              <a:rPr lang="zh-CN" altLang="en-US" dirty="0"/>
              <a:t>．最大巡航推力</a:t>
            </a:r>
          </a:p>
          <a:p>
            <a:r>
              <a:rPr lang="zh-CN" altLang="en-US" dirty="0"/>
              <a:t>最大巡航推力是飞机正常巡航飞行中允许使用的最大推力 </a:t>
            </a:r>
          </a:p>
        </p:txBody>
      </p:sp>
    </p:spTree>
    <p:extLst>
      <p:ext uri="{BB962C8B-B14F-4D97-AF65-F5344CB8AC3E}">
        <p14:creationId xmlns:p14="http://schemas.microsoft.com/office/powerpoint/2010/main" val="3721320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a:t>
            </a:r>
            <a:r>
              <a:rPr lang="zh-CN" altLang="en-US" dirty="0" smtClean="0"/>
              <a:t>机操作限制</a:t>
            </a:r>
            <a:r>
              <a:rPr lang="en-US" altLang="zh-CN" dirty="0" smtClean="0"/>
              <a:t>-</a:t>
            </a:r>
            <a:r>
              <a:rPr lang="zh-CN" altLang="en-US" dirty="0" smtClean="0"/>
              <a:t>推</a:t>
            </a:r>
            <a:r>
              <a:rPr lang="zh-CN" altLang="en-US" dirty="0"/>
              <a:t>力限</a:t>
            </a:r>
            <a:r>
              <a:rPr lang="zh-CN" altLang="en-US" dirty="0" smtClean="0"/>
              <a:t>制</a:t>
            </a:r>
            <a:r>
              <a:rPr lang="en-US" altLang="zh-CN" dirty="0" smtClean="0"/>
              <a:t>-</a:t>
            </a:r>
            <a:r>
              <a:rPr lang="zh-CN" altLang="en-US" dirty="0" smtClean="0"/>
              <a:t>慢车</a:t>
            </a:r>
            <a:endParaRPr lang="zh-CN" altLang="en-US" dirty="0"/>
          </a:p>
        </p:txBody>
      </p:sp>
      <p:sp>
        <p:nvSpPr>
          <p:cNvPr id="3" name="内容占位符 2"/>
          <p:cNvSpPr>
            <a:spLocks noGrp="1"/>
          </p:cNvSpPr>
          <p:nvPr>
            <p:ph idx="1"/>
          </p:nvPr>
        </p:nvSpPr>
        <p:spPr/>
        <p:txBody>
          <a:bodyPr>
            <a:normAutofit/>
          </a:bodyPr>
          <a:lstStyle/>
          <a:p>
            <a:r>
              <a:rPr lang="en-US" altLang="zh-CN" dirty="0" smtClean="0"/>
              <a:t>FADEC</a:t>
            </a:r>
            <a:r>
              <a:rPr lang="zh-CN" altLang="en-US" dirty="0"/>
              <a:t>（全权限数字式发动机控制）系统基于飞机的输入自动选择使用哪种慢车模式。慢车转速随高度的变化而改变。</a:t>
            </a:r>
            <a:r>
              <a:rPr lang="zh-CN" altLang="en-US" dirty="0">
                <a:solidFill>
                  <a:srgbClr val="C00000"/>
                </a:solidFill>
              </a:rPr>
              <a:t>进近慢车</a:t>
            </a:r>
            <a:r>
              <a:rPr lang="zh-CN" altLang="en-US" dirty="0"/>
              <a:t>在飞行中可使发动机以</a:t>
            </a:r>
            <a:r>
              <a:rPr lang="zh-CN" altLang="en-US" dirty="0">
                <a:solidFill>
                  <a:srgbClr val="C00000"/>
                </a:solidFill>
              </a:rPr>
              <a:t>最快速度加速到起飞功率</a:t>
            </a:r>
            <a:r>
              <a:rPr lang="zh-CN" altLang="en-US" dirty="0"/>
              <a:t>。在进近慢车模式下，将正推力手柄置于慢车位可获得进近慢车。最小慢车是发动机能稳定工作的最低转速工作状态，此时发动机达到最小推力值。在最小慢车模式下，将正推力手柄门杆置于慢车位可获得最小慢车。</a:t>
            </a:r>
          </a:p>
          <a:p>
            <a:r>
              <a:rPr lang="zh-CN" altLang="en-US" dirty="0"/>
              <a:t>飞行中，最小慢车会随下列参数而改</a:t>
            </a:r>
            <a:r>
              <a:rPr lang="zh-CN" altLang="en-US" dirty="0" smtClean="0"/>
              <a:t>变最</a:t>
            </a:r>
            <a:r>
              <a:rPr lang="zh-CN" altLang="en-US" dirty="0"/>
              <a:t>小压气机排气压力</a:t>
            </a:r>
            <a:r>
              <a:rPr lang="zh-CN" altLang="en-US" dirty="0" smtClean="0"/>
              <a:t>，最</a:t>
            </a:r>
            <a:r>
              <a:rPr lang="zh-CN" altLang="en-US" dirty="0"/>
              <a:t>小</a:t>
            </a:r>
            <a:r>
              <a:rPr lang="en-US" altLang="zh-CN" dirty="0"/>
              <a:t>N2</a:t>
            </a:r>
            <a:r>
              <a:rPr lang="zh-CN" altLang="en-US" dirty="0"/>
              <a:t>（高压转子转速</a:t>
            </a:r>
            <a:r>
              <a:rPr lang="zh-CN" altLang="en-US" dirty="0" smtClean="0"/>
              <a:t>），总</a:t>
            </a:r>
            <a:r>
              <a:rPr lang="zh-CN" altLang="en-US" dirty="0"/>
              <a:t>的引气量，环境控制系统，马赫数，飞行高度和防冰选择。</a:t>
            </a:r>
          </a:p>
        </p:txBody>
      </p:sp>
    </p:spTree>
    <p:extLst>
      <p:ext uri="{BB962C8B-B14F-4D97-AF65-F5344CB8AC3E}">
        <p14:creationId xmlns:p14="http://schemas.microsoft.com/office/powerpoint/2010/main" val="3424824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69218" y="0"/>
            <a:ext cx="10653564" cy="6858000"/>
          </a:xfrm>
          <a:prstGeom prst="rect">
            <a:avLst/>
          </a:prstGeom>
        </p:spPr>
      </p:pic>
    </p:spTree>
    <p:extLst>
      <p:ext uri="{BB962C8B-B14F-4D97-AF65-F5344CB8AC3E}">
        <p14:creationId xmlns:p14="http://schemas.microsoft.com/office/powerpoint/2010/main" val="3098132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§4.8.2	</a:t>
            </a:r>
            <a:r>
              <a:rPr lang="zh-CN" altLang="en-US" dirty="0"/>
              <a:t>高低压转子超速限制</a:t>
            </a:r>
          </a:p>
        </p:txBody>
      </p:sp>
      <p:sp>
        <p:nvSpPr>
          <p:cNvPr id="3" name="内容占位符 2"/>
          <p:cNvSpPr>
            <a:spLocks noGrp="1"/>
          </p:cNvSpPr>
          <p:nvPr>
            <p:ph idx="1"/>
          </p:nvPr>
        </p:nvSpPr>
        <p:spPr/>
        <p:txBody>
          <a:bodyPr/>
          <a:lstStyle/>
          <a:p>
            <a:r>
              <a:rPr lang="zh-CN" altLang="en-US" dirty="0"/>
              <a:t>转子超速限制即为红线极限：</a:t>
            </a:r>
            <a:r>
              <a:rPr lang="en-US" altLang="zh-CN" dirty="0"/>
              <a:t>N1</a:t>
            </a:r>
            <a:r>
              <a:rPr lang="zh-CN" altLang="en-US" dirty="0"/>
              <a:t>最大转速极限为</a:t>
            </a:r>
            <a:r>
              <a:rPr lang="en-US" altLang="zh-CN" dirty="0"/>
              <a:t>104%</a:t>
            </a:r>
            <a:r>
              <a:rPr lang="zh-CN" altLang="en-US" dirty="0"/>
              <a:t>，对应低压转子转速为</a:t>
            </a:r>
            <a:r>
              <a:rPr lang="en-US" altLang="zh-CN" dirty="0"/>
              <a:t>5382RPM</a:t>
            </a:r>
            <a:r>
              <a:rPr lang="zh-CN" altLang="en-US" dirty="0"/>
              <a:t>；</a:t>
            </a:r>
            <a:r>
              <a:rPr lang="en-US" altLang="zh-CN" dirty="0"/>
              <a:t>N2</a:t>
            </a:r>
            <a:r>
              <a:rPr lang="zh-CN" altLang="en-US" dirty="0"/>
              <a:t>最大转速极限为</a:t>
            </a:r>
            <a:r>
              <a:rPr lang="en-US" altLang="zh-CN" dirty="0"/>
              <a:t>105%</a:t>
            </a:r>
            <a:r>
              <a:rPr lang="zh-CN" altLang="en-US" dirty="0"/>
              <a:t>，对应高压转子转速为</a:t>
            </a:r>
            <a:r>
              <a:rPr lang="en-US" altLang="zh-CN" dirty="0" smtClean="0"/>
              <a:t>15183RPM</a:t>
            </a:r>
            <a:r>
              <a:rPr lang="zh-CN" altLang="en-US" dirty="0"/>
              <a:t>。如表</a:t>
            </a:r>
            <a:r>
              <a:rPr lang="en-US" altLang="zh-CN" dirty="0"/>
              <a:t>4-1</a:t>
            </a:r>
            <a:r>
              <a:rPr lang="zh-CN" altLang="en-US" dirty="0"/>
              <a:t>所示。</a:t>
            </a:r>
          </a:p>
          <a:p>
            <a:r>
              <a:rPr lang="zh-CN" altLang="en-US" dirty="0"/>
              <a:t>在发动机指示系统中不采用</a:t>
            </a:r>
            <a:r>
              <a:rPr lang="en-US" altLang="zh-CN" dirty="0"/>
              <a:t>RPM</a:t>
            </a:r>
            <a:r>
              <a:rPr lang="zh-CN" altLang="en-US" dirty="0"/>
              <a:t>指示发动机转子转速，而是采用特定发动机转速的百分比指示发动机转速</a:t>
            </a:r>
            <a:r>
              <a:rPr lang="zh-CN" altLang="en-US" dirty="0" smtClean="0"/>
              <a:t>。</a:t>
            </a:r>
            <a:endParaRPr lang="en-US" altLang="zh-CN" dirty="0" smtClean="0"/>
          </a:p>
          <a:p>
            <a:r>
              <a:rPr lang="en-US" altLang="zh-CN" dirty="0" smtClean="0"/>
              <a:t>N1</a:t>
            </a:r>
            <a:r>
              <a:rPr lang="zh-CN" altLang="en-US" dirty="0"/>
              <a:t>（低压转子）的特定转速为</a:t>
            </a:r>
            <a:r>
              <a:rPr lang="en-US" altLang="zh-CN" dirty="0"/>
              <a:t>5175RPM</a:t>
            </a:r>
            <a:r>
              <a:rPr lang="zh-CN" altLang="en-US" dirty="0" smtClean="0"/>
              <a:t>，</a:t>
            </a:r>
            <a:endParaRPr lang="en-US" altLang="zh-CN" dirty="0" smtClean="0"/>
          </a:p>
          <a:p>
            <a:r>
              <a:rPr lang="zh-CN" altLang="en-US" dirty="0" smtClean="0"/>
              <a:t>即</a:t>
            </a:r>
            <a:r>
              <a:rPr lang="en-US" altLang="zh-CN" dirty="0"/>
              <a:t>100%N1=5175</a:t>
            </a:r>
            <a:r>
              <a:rPr lang="zh-CN" altLang="en-US" dirty="0" smtClean="0"/>
              <a:t>；</a:t>
            </a:r>
            <a:endParaRPr lang="en-US" altLang="zh-CN" dirty="0" smtClean="0"/>
          </a:p>
          <a:p>
            <a:r>
              <a:rPr lang="zh-CN" altLang="en-US" dirty="0" smtClean="0"/>
              <a:t>而</a:t>
            </a:r>
            <a:r>
              <a:rPr lang="en-US" altLang="zh-CN" dirty="0"/>
              <a:t>N2</a:t>
            </a:r>
            <a:r>
              <a:rPr lang="zh-CN" altLang="en-US" dirty="0"/>
              <a:t>（高压转子）的特定转速为</a:t>
            </a:r>
            <a:r>
              <a:rPr lang="en-US" altLang="zh-CN" dirty="0"/>
              <a:t>14460RPM</a:t>
            </a:r>
            <a:r>
              <a:rPr lang="zh-CN" altLang="en-US" dirty="0" smtClean="0"/>
              <a:t>，</a:t>
            </a:r>
            <a:endParaRPr lang="en-US" altLang="zh-CN" dirty="0" smtClean="0"/>
          </a:p>
          <a:p>
            <a:r>
              <a:rPr lang="zh-CN" altLang="en-US" dirty="0" smtClean="0"/>
              <a:t>即</a:t>
            </a:r>
            <a:r>
              <a:rPr lang="en-US" altLang="zh-CN" dirty="0"/>
              <a:t>100%N2=14460RPM</a:t>
            </a:r>
            <a:r>
              <a:rPr lang="zh-CN" altLang="en-US" dirty="0"/>
              <a:t>。</a:t>
            </a:r>
          </a:p>
          <a:p>
            <a:endParaRPr lang="zh-CN" altLang="en-US" dirty="0"/>
          </a:p>
        </p:txBody>
      </p:sp>
    </p:spTree>
    <p:extLst>
      <p:ext uri="{BB962C8B-B14F-4D97-AF65-F5344CB8AC3E}">
        <p14:creationId xmlns:p14="http://schemas.microsoft.com/office/powerpoint/2010/main" val="112641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§4.8.3	</a:t>
            </a:r>
            <a:r>
              <a:rPr lang="zh-CN" altLang="en-US" dirty="0"/>
              <a:t>排气温度（</a:t>
            </a:r>
            <a:r>
              <a:rPr lang="en-US" altLang="zh-CN" dirty="0"/>
              <a:t>EGT</a:t>
            </a:r>
            <a:r>
              <a:rPr lang="zh-CN" altLang="en-US" dirty="0"/>
              <a:t>）限制</a:t>
            </a:r>
          </a:p>
        </p:txBody>
      </p:sp>
      <p:sp>
        <p:nvSpPr>
          <p:cNvPr id="3" name="内容占位符 2"/>
          <p:cNvSpPr>
            <a:spLocks noGrp="1"/>
          </p:cNvSpPr>
          <p:nvPr>
            <p:ph idx="1"/>
          </p:nvPr>
        </p:nvSpPr>
        <p:spPr/>
        <p:txBody>
          <a:bodyPr/>
          <a:lstStyle/>
          <a:p>
            <a:r>
              <a:rPr lang="zh-CN" altLang="en-US" dirty="0"/>
              <a:t>地面启动发动机时，</a:t>
            </a:r>
            <a:r>
              <a:rPr lang="en-US" altLang="zh-CN" dirty="0"/>
              <a:t>EGT</a:t>
            </a:r>
            <a:r>
              <a:rPr lang="zh-CN" altLang="en-US" dirty="0"/>
              <a:t>极限值为</a:t>
            </a:r>
            <a:r>
              <a:rPr lang="en-US" altLang="zh-CN" dirty="0"/>
              <a:t>725℃(1337℉)</a:t>
            </a:r>
            <a:r>
              <a:rPr lang="zh-CN" altLang="en-US" dirty="0" smtClean="0"/>
              <a:t>。</a:t>
            </a:r>
            <a:endParaRPr lang="en-US" altLang="zh-CN" dirty="0" smtClean="0"/>
          </a:p>
          <a:p>
            <a:r>
              <a:rPr lang="zh-CN" altLang="en-US" dirty="0" smtClean="0"/>
              <a:t>在</a:t>
            </a:r>
            <a:r>
              <a:rPr lang="zh-CN" altLang="en-US" dirty="0"/>
              <a:t>起飞功率时</a:t>
            </a:r>
            <a:r>
              <a:rPr lang="en-US" altLang="zh-CN" dirty="0"/>
              <a:t>, </a:t>
            </a:r>
            <a:r>
              <a:rPr lang="zh-CN" altLang="en-US" dirty="0"/>
              <a:t>发动机</a:t>
            </a:r>
            <a:r>
              <a:rPr lang="en-US" altLang="zh-CN" dirty="0"/>
              <a:t>EGT</a:t>
            </a:r>
            <a:r>
              <a:rPr lang="zh-CN" altLang="en-US" dirty="0"/>
              <a:t>限制为</a:t>
            </a:r>
            <a:r>
              <a:rPr lang="en-US" altLang="zh-CN" dirty="0"/>
              <a:t>950℃(1742℉)</a:t>
            </a:r>
            <a:r>
              <a:rPr lang="zh-CN" altLang="en-US" dirty="0"/>
              <a:t>。起飞功率允许的时间总计为 </a:t>
            </a:r>
            <a:r>
              <a:rPr lang="en-US" altLang="zh-CN" dirty="0"/>
              <a:t>5 </a:t>
            </a:r>
            <a:r>
              <a:rPr lang="zh-CN" altLang="en-US" dirty="0"/>
              <a:t>分钟</a:t>
            </a:r>
            <a:r>
              <a:rPr lang="zh-CN" altLang="en-US" dirty="0" smtClean="0"/>
              <a:t>。</a:t>
            </a:r>
            <a:endParaRPr lang="en-US" altLang="zh-CN" dirty="0" smtClean="0"/>
          </a:p>
          <a:p>
            <a:r>
              <a:rPr lang="en-US" altLang="zh-CN" dirty="0" smtClean="0"/>
              <a:t>EGT</a:t>
            </a:r>
            <a:r>
              <a:rPr lang="zh-CN" altLang="en-US" dirty="0"/>
              <a:t>低于</a:t>
            </a:r>
            <a:r>
              <a:rPr lang="en-US" altLang="zh-CN" dirty="0"/>
              <a:t>925℃(1697℉),</a:t>
            </a:r>
            <a:r>
              <a:rPr lang="zh-CN" altLang="en-US" dirty="0"/>
              <a:t>可持续工作，没有时限</a:t>
            </a:r>
            <a:r>
              <a:rPr lang="zh-CN" altLang="en-US" dirty="0" smtClean="0"/>
              <a:t>。</a:t>
            </a:r>
            <a:endParaRPr lang="en-US" altLang="zh-CN" dirty="0" smtClean="0"/>
          </a:p>
          <a:p>
            <a:r>
              <a:rPr lang="en-US" altLang="zh-CN" dirty="0" smtClean="0"/>
              <a:t>EGT</a:t>
            </a:r>
            <a:r>
              <a:rPr lang="zh-CN" altLang="en-US" dirty="0"/>
              <a:t>瞬时达到</a:t>
            </a:r>
            <a:r>
              <a:rPr lang="en-US" altLang="zh-CN" dirty="0"/>
              <a:t>960℃(1760℉)</a:t>
            </a:r>
            <a:r>
              <a:rPr lang="zh-CN" altLang="en-US" dirty="0"/>
              <a:t>是允许的，但最长时间不能超过</a:t>
            </a:r>
            <a:r>
              <a:rPr lang="en-US" altLang="zh-CN" dirty="0"/>
              <a:t>20</a:t>
            </a:r>
            <a:r>
              <a:rPr lang="zh-CN" altLang="en-US" dirty="0"/>
              <a:t>秒。</a:t>
            </a:r>
          </a:p>
        </p:txBody>
      </p:sp>
    </p:spTree>
    <p:extLst>
      <p:ext uri="{BB962C8B-B14F-4D97-AF65-F5344CB8AC3E}">
        <p14:creationId xmlns:p14="http://schemas.microsoft.com/office/powerpoint/2010/main" val="113489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§4.8.3	</a:t>
            </a:r>
            <a:r>
              <a:rPr lang="zh-CN" altLang="en-US" dirty="0"/>
              <a:t>排气温度（</a:t>
            </a:r>
            <a:r>
              <a:rPr lang="en-US" altLang="zh-CN" dirty="0"/>
              <a:t>EGT</a:t>
            </a:r>
            <a:r>
              <a:rPr lang="zh-CN" altLang="en-US" dirty="0"/>
              <a:t>）限制</a:t>
            </a:r>
          </a:p>
        </p:txBody>
      </p:sp>
      <p:sp>
        <p:nvSpPr>
          <p:cNvPr id="3" name="内容占位符 2"/>
          <p:cNvSpPr>
            <a:spLocks noGrp="1"/>
          </p:cNvSpPr>
          <p:nvPr>
            <p:ph idx="1"/>
          </p:nvPr>
        </p:nvSpPr>
        <p:spPr/>
        <p:txBody>
          <a:bodyPr/>
          <a:lstStyle/>
          <a:p>
            <a:r>
              <a:rPr lang="en-US" altLang="zh-CN" dirty="0"/>
              <a:t>EGT</a:t>
            </a:r>
            <a:r>
              <a:rPr lang="zh-CN" altLang="en-US" dirty="0"/>
              <a:t>超过限制会产生超温状态。在发动机运转期间，如果出现：（</a:t>
            </a:r>
            <a:r>
              <a:rPr lang="en-US" altLang="zh-CN" dirty="0"/>
              <a:t>1</a:t>
            </a:r>
            <a:r>
              <a:rPr lang="zh-CN" altLang="en-US" dirty="0"/>
              <a:t>）燃油流量迅速升高</a:t>
            </a:r>
            <a:r>
              <a:rPr lang="zh-CN" altLang="en-US" dirty="0" smtClean="0"/>
              <a:t>，</a:t>
            </a:r>
            <a:endParaRPr lang="en-US" altLang="zh-CN" dirty="0" smtClean="0"/>
          </a:p>
          <a:p>
            <a:r>
              <a:rPr lang="zh-CN" altLang="en-US" dirty="0" smtClean="0"/>
              <a:t>（</a:t>
            </a:r>
            <a:r>
              <a:rPr lang="en-US" altLang="zh-CN" dirty="0"/>
              <a:t>2</a:t>
            </a:r>
            <a:r>
              <a:rPr lang="zh-CN" altLang="en-US" dirty="0"/>
              <a:t>）高发动机转速</a:t>
            </a:r>
            <a:r>
              <a:rPr lang="zh-CN" altLang="en-US" dirty="0" smtClean="0"/>
              <a:t>，</a:t>
            </a:r>
            <a:endParaRPr lang="en-US" altLang="zh-CN" dirty="0" smtClean="0"/>
          </a:p>
          <a:p>
            <a:r>
              <a:rPr lang="zh-CN" altLang="en-US" dirty="0" smtClean="0"/>
              <a:t>（</a:t>
            </a:r>
            <a:r>
              <a:rPr lang="en-US" altLang="zh-CN" dirty="0"/>
              <a:t>3</a:t>
            </a:r>
            <a:r>
              <a:rPr lang="zh-CN" altLang="en-US" dirty="0"/>
              <a:t>）发动机温度增</a:t>
            </a:r>
            <a:r>
              <a:rPr lang="zh-CN" altLang="en-US" dirty="0" smtClean="0"/>
              <a:t>加</a:t>
            </a:r>
            <a:endParaRPr lang="en-US" altLang="zh-CN" dirty="0" smtClean="0"/>
          </a:p>
          <a:p>
            <a:r>
              <a:rPr lang="zh-CN" altLang="en-US" dirty="0" smtClean="0"/>
              <a:t>此</a:t>
            </a:r>
            <a:r>
              <a:rPr lang="zh-CN" altLang="en-US" dirty="0"/>
              <a:t>现象说明可能发生或已经发生超温状态</a:t>
            </a:r>
            <a:r>
              <a:rPr lang="zh-CN" altLang="en-US" dirty="0" smtClean="0"/>
              <a:t>。</a:t>
            </a:r>
            <a:endParaRPr lang="en-US" altLang="zh-CN" dirty="0" smtClean="0"/>
          </a:p>
          <a:p>
            <a:r>
              <a:rPr lang="zh-CN" altLang="en-US" dirty="0" smtClean="0"/>
              <a:t>当</a:t>
            </a:r>
            <a:r>
              <a:rPr lang="zh-CN" altLang="en-US" dirty="0"/>
              <a:t>确认已经发生超温状态或将要发生状态时</a:t>
            </a:r>
            <a:r>
              <a:rPr lang="en-US" altLang="zh-CN" dirty="0"/>
              <a:t>,</a:t>
            </a:r>
            <a:r>
              <a:rPr lang="zh-CN" altLang="en-US" dirty="0"/>
              <a:t>按照正常发动机停车程序，减低推力到慢车，操作发动机停车。</a:t>
            </a:r>
          </a:p>
        </p:txBody>
      </p:sp>
    </p:spTree>
    <p:extLst>
      <p:ext uri="{BB962C8B-B14F-4D97-AF65-F5344CB8AC3E}">
        <p14:creationId xmlns:p14="http://schemas.microsoft.com/office/powerpoint/2010/main" val="4132390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滑油压力限</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smtClean="0"/>
              <a:t>最</a:t>
            </a:r>
            <a:r>
              <a:rPr lang="zh-CN" altLang="en-US" dirty="0"/>
              <a:t>小慢车时，最小滑油压力为</a:t>
            </a:r>
            <a:r>
              <a:rPr lang="en-US" altLang="zh-CN" dirty="0"/>
              <a:t>13 psig(76kPa)</a:t>
            </a:r>
            <a:r>
              <a:rPr lang="zh-CN" altLang="en-US" dirty="0" smtClean="0"/>
              <a:t>。</a:t>
            </a:r>
            <a:endParaRPr lang="en-US" altLang="zh-CN" dirty="0" smtClean="0"/>
          </a:p>
          <a:p>
            <a:r>
              <a:rPr lang="zh-CN" altLang="en-US" dirty="0" smtClean="0"/>
              <a:t>在</a:t>
            </a:r>
            <a:r>
              <a:rPr lang="zh-CN" altLang="en-US" dirty="0"/>
              <a:t>低温下启动和起飞，滑油压力会高于正常操作限制</a:t>
            </a:r>
            <a:r>
              <a:rPr lang="zh-CN" altLang="en-US" dirty="0" smtClean="0"/>
              <a:t>。</a:t>
            </a:r>
            <a:endParaRPr lang="en-US" altLang="zh-CN" dirty="0" smtClean="0"/>
          </a:p>
          <a:p>
            <a:r>
              <a:rPr lang="zh-CN" altLang="en-US" dirty="0" smtClean="0"/>
              <a:t>当 </a:t>
            </a:r>
            <a:r>
              <a:rPr lang="en-US" altLang="zh-CN" dirty="0"/>
              <a:t>N2</a:t>
            </a:r>
            <a:r>
              <a:rPr lang="zh-CN" altLang="en-US" dirty="0"/>
              <a:t>转速增加时，最小慢车下必须有至少 </a:t>
            </a:r>
            <a:r>
              <a:rPr lang="en-US" altLang="zh-CN" dirty="0"/>
              <a:t>13 psig(76kPa)</a:t>
            </a:r>
            <a:r>
              <a:rPr lang="zh-CN" altLang="en-US" dirty="0"/>
              <a:t>的压力</a:t>
            </a:r>
            <a:r>
              <a:rPr lang="zh-CN" altLang="en-US" dirty="0" smtClean="0"/>
              <a:t>。</a:t>
            </a:r>
            <a:endParaRPr lang="en-US" altLang="zh-CN" dirty="0" smtClean="0"/>
          </a:p>
          <a:p>
            <a:r>
              <a:rPr lang="zh-CN" altLang="en-US" dirty="0" smtClean="0"/>
              <a:t>随</a:t>
            </a:r>
            <a:r>
              <a:rPr lang="zh-CN" altLang="en-US" dirty="0"/>
              <a:t>着</a:t>
            </a:r>
            <a:r>
              <a:rPr lang="en-US" altLang="zh-CN" dirty="0"/>
              <a:t>N2</a:t>
            </a:r>
            <a:r>
              <a:rPr lang="zh-CN" altLang="en-US" dirty="0"/>
              <a:t>的增加，主滑油压力必须保持在正常工作限制范围内。</a:t>
            </a:r>
          </a:p>
          <a:p>
            <a:endParaRPr lang="zh-CN" altLang="en-US" dirty="0"/>
          </a:p>
        </p:txBody>
      </p:sp>
    </p:spTree>
    <p:extLst>
      <p:ext uri="{BB962C8B-B14F-4D97-AF65-F5344CB8AC3E}">
        <p14:creationId xmlns:p14="http://schemas.microsoft.com/office/powerpoint/2010/main" val="1176933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860" y="2788909"/>
            <a:ext cx="5369466" cy="2782163"/>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0038" t="9434" r="20510" b="6163"/>
          <a:stretch/>
        </p:blipFill>
        <p:spPr>
          <a:xfrm>
            <a:off x="6023797" y="463669"/>
            <a:ext cx="5796951" cy="5788325"/>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681486" y="3136591"/>
            <a:ext cx="1612683" cy="1694201"/>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384289" y="1874522"/>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启动手柄</a:t>
            </a:r>
            <a:endParaRPr lang="zh-CN" altLang="en-US" dirty="0">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a:off x="5548855" y="2243854"/>
            <a:ext cx="3017208" cy="2376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85592" y="5646313"/>
            <a:ext cx="246715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启动电门（</a:t>
            </a:r>
            <a:r>
              <a:rPr lang="en-US" altLang="zh-CN" dirty="0" smtClean="0">
                <a:latin typeface="方正超粗黑_GBK" panose="03000509000000000000" pitchFamily="65" charset="-122"/>
                <a:ea typeface="方正超粗黑_GBK" panose="03000509000000000000" pitchFamily="65" charset="-122"/>
              </a:rPr>
              <a:t>P5</a:t>
            </a:r>
            <a:r>
              <a:rPr lang="zh-CN" altLang="en-US" dirty="0" smtClean="0">
                <a:latin typeface="方正超粗黑_GBK" panose="03000509000000000000" pitchFamily="65" charset="-122"/>
                <a:ea typeface="方正超粗黑_GBK" panose="03000509000000000000" pitchFamily="65" charset="-122"/>
              </a:rPr>
              <a:t>前板）</a:t>
            </a:r>
            <a:endParaRPr lang="zh-CN" altLang="en-US" dirty="0">
              <a:latin typeface="方正超粗黑_GBK" panose="03000509000000000000" pitchFamily="65" charset="-122"/>
              <a:ea typeface="方正超粗黑_GBK" panose="03000509000000000000" pitchFamily="65" charset="-122"/>
            </a:endParaRPr>
          </a:p>
        </p:txBody>
      </p:sp>
      <p:cxnSp>
        <p:nvCxnSpPr>
          <p:cNvPr id="14" name="直接箭头连接符 13"/>
          <p:cNvCxnSpPr>
            <a:stCxn id="8" idx="3"/>
          </p:cNvCxnSpPr>
          <p:nvPr/>
        </p:nvCxnSpPr>
        <p:spPr>
          <a:xfrm>
            <a:off x="5548855" y="2059188"/>
            <a:ext cx="3483034" cy="2530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3918152" y="3161590"/>
            <a:ext cx="1612683" cy="1694201"/>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6764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67492" y="0"/>
            <a:ext cx="8057015" cy="6858000"/>
          </a:xfrm>
          <a:prstGeom prst="rect">
            <a:avLst/>
          </a:prstGeom>
        </p:spPr>
      </p:pic>
    </p:spTree>
    <p:extLst>
      <p:ext uri="{BB962C8B-B14F-4D97-AF65-F5344CB8AC3E}">
        <p14:creationId xmlns:p14="http://schemas.microsoft.com/office/powerpoint/2010/main" val="2741919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滑油温度限制</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smtClean="0"/>
              <a:t>最</a:t>
            </a:r>
            <a:r>
              <a:rPr lang="zh-CN" altLang="en-US" dirty="0"/>
              <a:t>高持续滑油温度是</a:t>
            </a:r>
            <a:r>
              <a:rPr lang="en-US" altLang="zh-CN" dirty="0"/>
              <a:t>140℃(284℉)</a:t>
            </a:r>
            <a:r>
              <a:rPr lang="zh-CN" altLang="en-US" dirty="0" smtClean="0"/>
              <a:t>。</a:t>
            </a:r>
            <a:endParaRPr lang="en-US" altLang="zh-CN" dirty="0" smtClean="0"/>
          </a:p>
          <a:p>
            <a:r>
              <a:rPr lang="zh-CN" altLang="en-US" dirty="0" smtClean="0"/>
              <a:t>最</a:t>
            </a:r>
            <a:r>
              <a:rPr lang="zh-CN" altLang="en-US" dirty="0"/>
              <a:t>高滑油温度为</a:t>
            </a:r>
            <a:r>
              <a:rPr lang="en-US" altLang="zh-CN" dirty="0"/>
              <a:t>155℃</a:t>
            </a:r>
            <a:r>
              <a:rPr lang="zh-CN" altLang="en-US" dirty="0"/>
              <a:t>（</a:t>
            </a:r>
            <a:r>
              <a:rPr lang="en-US" altLang="zh-CN" dirty="0"/>
              <a:t>311℉</a:t>
            </a:r>
            <a:r>
              <a:rPr lang="zh-CN" altLang="en-US" dirty="0"/>
              <a:t>），但在此温度下工作时间不能超过</a:t>
            </a:r>
            <a:r>
              <a:rPr lang="en-US" altLang="zh-CN" dirty="0"/>
              <a:t>45</a:t>
            </a:r>
            <a:r>
              <a:rPr lang="zh-CN" altLang="en-US" dirty="0"/>
              <a:t>分钟</a:t>
            </a:r>
            <a:r>
              <a:rPr lang="zh-CN" altLang="en-US" dirty="0" smtClean="0"/>
              <a:t>。</a:t>
            </a:r>
            <a:endParaRPr lang="en-US" altLang="zh-CN" dirty="0" smtClean="0"/>
          </a:p>
          <a:p>
            <a:r>
              <a:rPr lang="zh-CN" altLang="en-US" dirty="0" smtClean="0"/>
              <a:t>最</a:t>
            </a:r>
            <a:r>
              <a:rPr lang="zh-CN" altLang="en-US" dirty="0"/>
              <a:t>低滑油温度为 </a:t>
            </a:r>
            <a:r>
              <a:rPr lang="en-US" altLang="zh-CN" dirty="0"/>
              <a:t>-40℃</a:t>
            </a:r>
            <a:r>
              <a:rPr lang="zh-CN" altLang="en-US" dirty="0"/>
              <a:t>（</a:t>
            </a:r>
            <a:r>
              <a:rPr lang="en-US" altLang="zh-CN" dirty="0"/>
              <a:t>-40℉</a:t>
            </a:r>
            <a:r>
              <a:rPr lang="zh-CN" altLang="en-US" dirty="0"/>
              <a:t>）</a:t>
            </a:r>
            <a:r>
              <a:rPr lang="en-US" altLang="zh-CN" dirty="0"/>
              <a:t>(</a:t>
            </a:r>
            <a:r>
              <a:rPr lang="zh-CN" altLang="en-US" dirty="0"/>
              <a:t>对于</a:t>
            </a:r>
            <a:r>
              <a:rPr lang="en-US" altLang="zh-CN" dirty="0"/>
              <a:t>II</a:t>
            </a:r>
            <a:r>
              <a:rPr lang="zh-CN" altLang="en-US" dirty="0"/>
              <a:t>型滑油</a:t>
            </a:r>
            <a:r>
              <a:rPr lang="en-US" altLang="zh-CN" dirty="0"/>
              <a:t>)</a:t>
            </a:r>
            <a:r>
              <a:rPr lang="zh-CN" altLang="en-US" dirty="0"/>
              <a:t>。</a:t>
            </a:r>
            <a:r>
              <a:rPr lang="en-US" altLang="zh-CN" dirty="0"/>
              <a:t>I</a:t>
            </a:r>
            <a:r>
              <a:rPr lang="zh-CN" altLang="en-US" dirty="0"/>
              <a:t>型滑油最低滑油温度是</a:t>
            </a:r>
            <a:r>
              <a:rPr lang="en-US" altLang="zh-CN" dirty="0"/>
              <a:t>-54℃</a:t>
            </a:r>
            <a:r>
              <a:rPr lang="zh-CN" altLang="en-US" dirty="0"/>
              <a:t>（</a:t>
            </a:r>
            <a:r>
              <a:rPr lang="en-US" altLang="zh-CN" dirty="0"/>
              <a:t>-65°F</a:t>
            </a:r>
            <a:r>
              <a:rPr lang="zh-CN" altLang="en-US" dirty="0" smtClean="0"/>
              <a:t>）。</a:t>
            </a:r>
            <a:endParaRPr lang="en-US" altLang="zh-CN" dirty="0" smtClean="0"/>
          </a:p>
          <a:p>
            <a:r>
              <a:rPr lang="zh-CN" altLang="en-US" dirty="0" smtClean="0"/>
              <a:t>发</a:t>
            </a:r>
            <a:r>
              <a:rPr lang="zh-CN" altLang="en-US" dirty="0"/>
              <a:t>动机启动后，起飞推力设定之前，滑油温度必须显示温度升高。</a:t>
            </a:r>
          </a:p>
          <a:p>
            <a:endParaRPr lang="zh-CN" altLang="en-US" dirty="0"/>
          </a:p>
        </p:txBody>
      </p:sp>
    </p:spTree>
    <p:extLst>
      <p:ext uri="{BB962C8B-B14F-4D97-AF65-F5344CB8AC3E}">
        <p14:creationId xmlns:p14="http://schemas.microsoft.com/office/powerpoint/2010/main" val="189584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滑油消耗</a:t>
            </a:r>
            <a:r>
              <a:rPr lang="zh-CN" altLang="en-US" dirty="0" smtClean="0"/>
              <a:t>量限制</a:t>
            </a:r>
            <a:endParaRPr lang="zh-CN" altLang="en-US" dirty="0"/>
          </a:p>
        </p:txBody>
      </p:sp>
      <p:sp>
        <p:nvSpPr>
          <p:cNvPr id="3" name="内容占位符 2"/>
          <p:cNvSpPr>
            <a:spLocks noGrp="1"/>
          </p:cNvSpPr>
          <p:nvPr>
            <p:ph idx="1"/>
          </p:nvPr>
        </p:nvSpPr>
        <p:spPr/>
        <p:txBody>
          <a:bodyPr/>
          <a:lstStyle/>
          <a:p>
            <a:r>
              <a:rPr lang="zh-CN" altLang="en-US" dirty="0"/>
              <a:t>不得使用未经批准的发动机滑油类型或品牌。如果这样做，会损坏发动机。</a:t>
            </a:r>
          </a:p>
          <a:p>
            <a:r>
              <a:rPr lang="zh-CN" altLang="en-US" dirty="0"/>
              <a:t>滑油消耗量一般为</a:t>
            </a:r>
            <a:r>
              <a:rPr lang="en-US" altLang="zh-CN" dirty="0"/>
              <a:t>0.4 </a:t>
            </a:r>
            <a:r>
              <a:rPr lang="en-US" altLang="zh-CN" dirty="0" err="1"/>
              <a:t>qt</a:t>
            </a:r>
            <a:r>
              <a:rPr lang="en-US" altLang="zh-CN" dirty="0"/>
              <a:t>/</a:t>
            </a:r>
            <a:r>
              <a:rPr lang="en-US" altLang="zh-CN" dirty="0" err="1"/>
              <a:t>hr</a:t>
            </a:r>
            <a:r>
              <a:rPr lang="zh-CN" altLang="en-US" dirty="0"/>
              <a:t>（夸脱</a:t>
            </a:r>
            <a:r>
              <a:rPr lang="en-US" altLang="zh-CN" dirty="0"/>
              <a:t>/</a:t>
            </a:r>
            <a:r>
              <a:rPr lang="zh-CN" altLang="en-US" dirty="0"/>
              <a:t>小时）或</a:t>
            </a:r>
            <a:r>
              <a:rPr lang="en-US" altLang="zh-CN" dirty="0"/>
              <a:t>0.1 gal/</a:t>
            </a:r>
            <a:r>
              <a:rPr lang="en-US" altLang="zh-CN" dirty="0" err="1"/>
              <a:t>hr</a:t>
            </a:r>
            <a:r>
              <a:rPr lang="zh-CN" altLang="en-US" dirty="0"/>
              <a:t>（即</a:t>
            </a:r>
            <a:r>
              <a:rPr lang="en-US" altLang="zh-CN" dirty="0"/>
              <a:t>0.38 l/</a:t>
            </a:r>
            <a:r>
              <a:rPr lang="en-US" altLang="zh-CN" dirty="0" err="1"/>
              <a:t>hr</a:t>
            </a:r>
            <a:r>
              <a:rPr lang="zh-CN" altLang="en-US" dirty="0"/>
              <a:t>）。</a:t>
            </a:r>
          </a:p>
          <a:p>
            <a:r>
              <a:rPr lang="zh-CN" altLang="en-US" dirty="0"/>
              <a:t>如果发生下列情况之一，必须使用故障隔离手册（</a:t>
            </a:r>
            <a:r>
              <a:rPr lang="en-US" altLang="zh-CN" dirty="0"/>
              <a:t>FIM</a:t>
            </a:r>
            <a:r>
              <a:rPr lang="zh-CN" altLang="en-US" dirty="0"/>
              <a:t>）查找滑油消耗的原因：</a:t>
            </a:r>
          </a:p>
          <a:p>
            <a:r>
              <a:rPr lang="zh-CN" altLang="en-US" dirty="0"/>
              <a:t>  （</a:t>
            </a:r>
            <a:r>
              <a:rPr lang="en-US" altLang="zh-CN" dirty="0"/>
              <a:t>1</a:t>
            </a:r>
            <a:r>
              <a:rPr lang="zh-CN" altLang="en-US" dirty="0"/>
              <a:t>）滑油消耗量有逐渐增加的趋势。</a:t>
            </a:r>
          </a:p>
          <a:p>
            <a:r>
              <a:rPr lang="zh-CN" altLang="en-US" dirty="0"/>
              <a:t>  （</a:t>
            </a:r>
            <a:r>
              <a:rPr lang="en-US" altLang="zh-CN" dirty="0"/>
              <a:t>2</a:t>
            </a:r>
            <a:r>
              <a:rPr lang="zh-CN" altLang="en-US" dirty="0"/>
              <a:t>）滑油消耗量突然增加。</a:t>
            </a:r>
          </a:p>
          <a:p>
            <a:r>
              <a:rPr lang="zh-CN" altLang="en-US" dirty="0"/>
              <a:t>  （</a:t>
            </a:r>
            <a:r>
              <a:rPr lang="en-US" altLang="zh-CN" dirty="0"/>
              <a:t>3</a:t>
            </a:r>
            <a:r>
              <a:rPr lang="zh-CN" altLang="en-US" dirty="0"/>
              <a:t>）滑油消耗量超过</a:t>
            </a:r>
            <a:r>
              <a:rPr lang="en-US" altLang="zh-CN" dirty="0"/>
              <a:t>0.8 </a:t>
            </a:r>
            <a:r>
              <a:rPr lang="en-US" altLang="zh-CN" dirty="0" err="1"/>
              <a:t>qt</a:t>
            </a:r>
            <a:r>
              <a:rPr lang="en-US" altLang="zh-CN" dirty="0"/>
              <a:t>/</a:t>
            </a:r>
            <a:r>
              <a:rPr lang="en-US" altLang="zh-CN" dirty="0" err="1"/>
              <a:t>hr</a:t>
            </a:r>
            <a:r>
              <a:rPr lang="zh-CN" altLang="en-US" dirty="0"/>
              <a:t>或</a:t>
            </a:r>
            <a:r>
              <a:rPr lang="en-US" altLang="zh-CN" dirty="0"/>
              <a:t>0.2gal/</a:t>
            </a:r>
            <a:r>
              <a:rPr lang="en-US" altLang="zh-CN" dirty="0" err="1"/>
              <a:t>hr</a:t>
            </a:r>
            <a:r>
              <a:rPr lang="en-US" altLang="zh-CN" dirty="0"/>
              <a:t>(</a:t>
            </a:r>
            <a:r>
              <a:rPr lang="zh-CN" altLang="en-US" dirty="0"/>
              <a:t>即</a:t>
            </a:r>
            <a:r>
              <a:rPr lang="en-US" altLang="zh-CN" dirty="0"/>
              <a:t>0.76 l/</a:t>
            </a:r>
            <a:r>
              <a:rPr lang="en-US" altLang="zh-CN" dirty="0" err="1"/>
              <a:t>hr</a:t>
            </a:r>
            <a:r>
              <a:rPr lang="en-US" altLang="zh-CN" dirty="0"/>
              <a:t>)</a:t>
            </a:r>
          </a:p>
          <a:p>
            <a:endParaRPr lang="zh-CN" altLang="en-US" dirty="0"/>
          </a:p>
        </p:txBody>
      </p:sp>
    </p:spTree>
    <p:extLst>
      <p:ext uri="{BB962C8B-B14F-4D97-AF65-F5344CB8AC3E}">
        <p14:creationId xmlns:p14="http://schemas.microsoft.com/office/powerpoint/2010/main" val="1591637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§4.8.5	</a:t>
            </a:r>
            <a:r>
              <a:rPr lang="zh-CN" altLang="en-US" dirty="0"/>
              <a:t>发动机振动限</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驾驶舱显示器上显示的最大振动值是</a:t>
            </a:r>
            <a:r>
              <a:rPr lang="en-US" altLang="zh-CN" dirty="0"/>
              <a:t>4.0</a:t>
            </a:r>
            <a:r>
              <a:rPr lang="zh-CN" altLang="en-US" dirty="0" smtClean="0"/>
              <a:t>。</a:t>
            </a:r>
            <a:endParaRPr lang="en-US" altLang="zh-CN" dirty="0" smtClean="0"/>
          </a:p>
          <a:p>
            <a:r>
              <a:rPr lang="zh-CN" altLang="en-US" dirty="0" smtClean="0"/>
              <a:t>如</a:t>
            </a:r>
            <a:r>
              <a:rPr lang="zh-CN" altLang="en-US" dirty="0"/>
              <a:t>果发动机振动值在</a:t>
            </a:r>
            <a:r>
              <a:rPr lang="en-US" altLang="zh-CN" dirty="0"/>
              <a:t>3.0</a:t>
            </a:r>
            <a:r>
              <a:rPr lang="zh-CN" altLang="en-US" dirty="0"/>
              <a:t>至</a:t>
            </a:r>
            <a:r>
              <a:rPr lang="en-US" altLang="zh-CN" dirty="0"/>
              <a:t>4.0</a:t>
            </a:r>
            <a:r>
              <a:rPr lang="zh-CN" altLang="en-US" dirty="0"/>
              <a:t>之间，参照各公司的规定确定是否需要查明原因并进行纠正</a:t>
            </a:r>
            <a:r>
              <a:rPr lang="zh-CN" altLang="en-US" dirty="0" smtClean="0"/>
              <a:t>。</a:t>
            </a:r>
            <a:endParaRPr lang="en-US" altLang="zh-CN" dirty="0" smtClean="0"/>
          </a:p>
          <a:p>
            <a:r>
              <a:rPr lang="zh-CN" altLang="en-US" dirty="0" smtClean="0"/>
              <a:t>如</a:t>
            </a:r>
            <a:r>
              <a:rPr lang="zh-CN" altLang="en-US" dirty="0"/>
              <a:t>果发动机低压转子（</a:t>
            </a:r>
            <a:r>
              <a:rPr lang="en-US" altLang="zh-CN" dirty="0"/>
              <a:t>N1</a:t>
            </a:r>
            <a:r>
              <a:rPr lang="zh-CN" altLang="en-US" dirty="0"/>
              <a:t>）的振动值大于</a:t>
            </a:r>
            <a:r>
              <a:rPr lang="en-US" altLang="zh-CN" dirty="0"/>
              <a:t>4.0</a:t>
            </a:r>
            <a:r>
              <a:rPr lang="zh-CN" altLang="en-US" dirty="0"/>
              <a:t>或高压转子（</a:t>
            </a:r>
            <a:r>
              <a:rPr lang="en-US" altLang="zh-CN" dirty="0"/>
              <a:t>N2</a:t>
            </a:r>
            <a:r>
              <a:rPr lang="zh-CN" altLang="en-US" dirty="0"/>
              <a:t>）的振动值大于</a:t>
            </a:r>
            <a:r>
              <a:rPr lang="en-US" altLang="zh-CN" dirty="0"/>
              <a:t>3.0</a:t>
            </a:r>
            <a:r>
              <a:rPr lang="zh-CN" altLang="en-US" dirty="0"/>
              <a:t>，使用故障隔离手册（</a:t>
            </a:r>
            <a:r>
              <a:rPr lang="en-US" altLang="zh-CN" dirty="0"/>
              <a:t>FIM</a:t>
            </a:r>
            <a:r>
              <a:rPr lang="zh-CN" altLang="en-US" dirty="0"/>
              <a:t>）找出原因并进行纠正</a:t>
            </a:r>
            <a:r>
              <a:rPr lang="zh-CN" altLang="en-US" dirty="0" smtClean="0"/>
              <a:t>。</a:t>
            </a:r>
            <a:endParaRPr lang="en-US" altLang="zh-CN" dirty="0" smtClean="0"/>
          </a:p>
          <a:p>
            <a:r>
              <a:rPr lang="zh-CN" altLang="en-US" dirty="0" smtClean="0"/>
              <a:t>通</a:t>
            </a:r>
            <a:r>
              <a:rPr lang="zh-CN" altLang="en-US" dirty="0"/>
              <a:t>常的情况是，当振动值超过</a:t>
            </a:r>
            <a:r>
              <a:rPr lang="en-US" altLang="zh-CN" dirty="0"/>
              <a:t>3</a:t>
            </a:r>
            <a:r>
              <a:rPr lang="zh-CN" altLang="en-US" dirty="0"/>
              <a:t>时就要做相应的检查</a:t>
            </a:r>
            <a:r>
              <a:rPr lang="zh-CN" altLang="en-US" dirty="0" smtClean="0"/>
              <a:t>。但维修单位可能有更严格标准。</a:t>
            </a:r>
            <a:endParaRPr lang="zh-CN" altLang="en-US" dirty="0"/>
          </a:p>
          <a:p>
            <a:endParaRPr lang="zh-CN" altLang="en-US" dirty="0"/>
          </a:p>
        </p:txBody>
      </p:sp>
    </p:spTree>
    <p:extLst>
      <p:ext uri="{BB962C8B-B14F-4D97-AF65-F5344CB8AC3E}">
        <p14:creationId xmlns:p14="http://schemas.microsoft.com/office/powerpoint/2010/main" val="2336808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压气机失</a:t>
            </a:r>
            <a:r>
              <a:rPr lang="zh-CN" altLang="en-US" dirty="0" smtClean="0"/>
              <a:t>速限制</a:t>
            </a:r>
            <a:r>
              <a:rPr lang="en-US" altLang="zh-CN" dirty="0" smtClean="0"/>
              <a:t>-</a:t>
            </a:r>
            <a:r>
              <a:rPr lang="zh-CN" altLang="en-US" dirty="0" smtClean="0"/>
              <a:t>失速现象</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压气机失速是由气体分离引起的。气体分离可能是吸入外来物或外来物导致的损伤、叶片变形、</a:t>
            </a:r>
            <a:r>
              <a:rPr lang="en-US" altLang="zh-CN" dirty="0"/>
              <a:t>VSV</a:t>
            </a:r>
            <a:r>
              <a:rPr lang="zh-CN" altLang="en-US" dirty="0"/>
              <a:t>失效等引起的。</a:t>
            </a:r>
          </a:p>
          <a:p>
            <a:r>
              <a:rPr lang="zh-CN" altLang="en-US" dirty="0" smtClean="0"/>
              <a:t>压</a:t>
            </a:r>
            <a:r>
              <a:rPr lang="zh-CN" altLang="en-US" dirty="0"/>
              <a:t>气机失速主要有下列现象：</a:t>
            </a:r>
          </a:p>
          <a:p>
            <a:r>
              <a:rPr lang="zh-CN" altLang="en-US" dirty="0"/>
              <a:t>（</a:t>
            </a:r>
            <a:r>
              <a:rPr lang="en-US" altLang="zh-CN" dirty="0"/>
              <a:t>1</a:t>
            </a:r>
            <a:r>
              <a:rPr lang="zh-CN" altLang="en-US" dirty="0"/>
              <a:t>）发动机声音异常不正常的发动机声音。</a:t>
            </a:r>
          </a:p>
          <a:p>
            <a:r>
              <a:rPr lang="zh-CN" altLang="en-US" dirty="0"/>
              <a:t>（</a:t>
            </a:r>
            <a:r>
              <a:rPr lang="en-US" altLang="zh-CN" dirty="0"/>
              <a:t>2</a:t>
            </a:r>
            <a:r>
              <a:rPr lang="zh-CN" altLang="en-US" dirty="0"/>
              <a:t>）排气中有火焰</a:t>
            </a:r>
            <a:r>
              <a:rPr lang="zh-CN" altLang="en-US" dirty="0" smtClean="0"/>
              <a:t>。</a:t>
            </a:r>
            <a:endParaRPr lang="en-US" altLang="zh-CN" dirty="0" smtClean="0"/>
          </a:p>
          <a:p>
            <a:r>
              <a:rPr lang="zh-CN" altLang="en-US" dirty="0" smtClean="0"/>
              <a:t>（</a:t>
            </a:r>
            <a:r>
              <a:rPr lang="en-US" altLang="zh-CN" dirty="0" smtClean="0"/>
              <a:t>3</a:t>
            </a:r>
            <a:r>
              <a:rPr lang="zh-CN" altLang="en-US" dirty="0" smtClean="0"/>
              <a:t>）最</a:t>
            </a:r>
            <a:r>
              <a:rPr lang="zh-CN" altLang="en-US" dirty="0"/>
              <a:t>严重的情况是进气道喷出火焰。</a:t>
            </a:r>
          </a:p>
          <a:p>
            <a:r>
              <a:rPr lang="zh-CN" altLang="en-US" dirty="0"/>
              <a:t>（</a:t>
            </a:r>
            <a:r>
              <a:rPr lang="en-US" altLang="zh-CN" dirty="0"/>
              <a:t>4</a:t>
            </a:r>
            <a:r>
              <a:rPr lang="zh-CN" altLang="en-US" dirty="0"/>
              <a:t>）发动机性能参数不稳定。</a:t>
            </a:r>
          </a:p>
          <a:p>
            <a:r>
              <a:rPr lang="zh-CN" altLang="en-US" dirty="0"/>
              <a:t>（</a:t>
            </a:r>
            <a:r>
              <a:rPr lang="en-US" altLang="zh-CN" dirty="0"/>
              <a:t>5</a:t>
            </a:r>
            <a:r>
              <a:rPr lang="zh-CN" altLang="en-US" dirty="0"/>
              <a:t>）油门（操纵推力手柄）反应慢或没有反应。</a:t>
            </a:r>
          </a:p>
          <a:p>
            <a:r>
              <a:rPr lang="zh-CN" altLang="en-US" dirty="0"/>
              <a:t>（</a:t>
            </a:r>
            <a:r>
              <a:rPr lang="en-US" altLang="zh-CN" dirty="0"/>
              <a:t>6</a:t>
            </a:r>
            <a:r>
              <a:rPr lang="zh-CN" altLang="en-US" dirty="0"/>
              <a:t>）高</a:t>
            </a:r>
            <a:r>
              <a:rPr lang="en-US" altLang="zh-CN" dirty="0"/>
              <a:t>EGT</a:t>
            </a:r>
            <a:r>
              <a:rPr lang="zh-CN" altLang="en-US" dirty="0"/>
              <a:t>或当推油门时</a:t>
            </a:r>
            <a:r>
              <a:rPr lang="en-US" altLang="zh-CN" dirty="0"/>
              <a:t>EGT</a:t>
            </a:r>
            <a:r>
              <a:rPr lang="zh-CN" altLang="en-US" dirty="0"/>
              <a:t>迅速上升。</a:t>
            </a:r>
          </a:p>
          <a:p>
            <a:endParaRPr lang="zh-CN" altLang="en-US" dirty="0"/>
          </a:p>
          <a:p>
            <a:endParaRPr lang="zh-CN" altLang="en-US" dirty="0"/>
          </a:p>
        </p:txBody>
      </p:sp>
    </p:spTree>
    <p:extLst>
      <p:ext uri="{BB962C8B-B14F-4D97-AF65-F5344CB8AC3E}">
        <p14:creationId xmlns:p14="http://schemas.microsoft.com/office/powerpoint/2010/main" val="1204531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发生压气机失速后采取措施</a:t>
            </a:r>
          </a:p>
        </p:txBody>
      </p:sp>
      <p:sp>
        <p:nvSpPr>
          <p:cNvPr id="3" name="内容占位符 2"/>
          <p:cNvSpPr>
            <a:spLocks noGrp="1"/>
          </p:cNvSpPr>
          <p:nvPr>
            <p:ph idx="1"/>
          </p:nvPr>
        </p:nvSpPr>
        <p:spPr/>
        <p:txBody>
          <a:bodyPr>
            <a:normAutofit/>
          </a:bodyPr>
          <a:lstStyle/>
          <a:p>
            <a:r>
              <a:rPr lang="zh-CN" altLang="en-US" dirty="0" smtClean="0"/>
              <a:t>（</a:t>
            </a:r>
            <a:r>
              <a:rPr lang="en-US" altLang="zh-CN" dirty="0"/>
              <a:t>1</a:t>
            </a:r>
            <a:r>
              <a:rPr lang="zh-CN" altLang="en-US" dirty="0"/>
              <a:t>）快速（</a:t>
            </a:r>
            <a:r>
              <a:rPr lang="en-US" altLang="zh-CN" dirty="0" smtClean="0"/>
              <a:t>1</a:t>
            </a:r>
            <a:r>
              <a:rPr lang="en-US" altLang="zh-CN" dirty="0" smtClean="0">
                <a:sym typeface="Symbol" panose="05050102010706020507" pitchFamily="18" charset="2"/>
              </a:rPr>
              <a:t></a:t>
            </a:r>
            <a:r>
              <a:rPr lang="en-US" altLang="zh-CN" dirty="0" smtClean="0"/>
              <a:t>2</a:t>
            </a:r>
            <a:r>
              <a:rPr lang="zh-CN" altLang="en-US" dirty="0"/>
              <a:t>秒内）收回油门杆至慢车位以消除失速。确认</a:t>
            </a:r>
            <a:r>
              <a:rPr lang="en-US" altLang="zh-CN" dirty="0"/>
              <a:t>EGT</a:t>
            </a:r>
            <a:r>
              <a:rPr lang="zh-CN" altLang="en-US" dirty="0"/>
              <a:t>、</a:t>
            </a:r>
            <a:r>
              <a:rPr lang="en-US" altLang="zh-CN" dirty="0"/>
              <a:t>N2</a:t>
            </a:r>
            <a:r>
              <a:rPr lang="zh-CN" altLang="en-US" dirty="0"/>
              <a:t>下降至慢车水平，检查振动是降至正常水平。</a:t>
            </a:r>
          </a:p>
          <a:p>
            <a:r>
              <a:rPr lang="zh-CN" altLang="en-US" dirty="0"/>
              <a:t>（</a:t>
            </a:r>
            <a:r>
              <a:rPr lang="en-US" altLang="zh-CN" dirty="0"/>
              <a:t>2</a:t>
            </a:r>
            <a:r>
              <a:rPr lang="zh-CN" altLang="en-US" dirty="0"/>
              <a:t>）缓慢前推油门杆，并检查发动机参数是否正常。如正常则继续进行其他测试。</a:t>
            </a:r>
          </a:p>
          <a:p>
            <a:r>
              <a:rPr lang="zh-CN" altLang="en-US" dirty="0"/>
              <a:t>（</a:t>
            </a:r>
            <a:r>
              <a:rPr lang="en-US" altLang="zh-CN" dirty="0"/>
              <a:t>3</a:t>
            </a:r>
            <a:r>
              <a:rPr lang="zh-CN" altLang="en-US" dirty="0"/>
              <a:t>）如果前推油门杆后失速再次发生，则在慢车位运转</a:t>
            </a:r>
            <a:r>
              <a:rPr lang="en-US" altLang="zh-CN" dirty="0"/>
              <a:t>3</a:t>
            </a:r>
            <a:r>
              <a:rPr lang="zh-CN" altLang="en-US" dirty="0"/>
              <a:t>分钟之后停车排故。记录失速发生时发动机的工作情况，有助于排除故障。</a:t>
            </a:r>
          </a:p>
          <a:p>
            <a:endParaRPr lang="zh-CN" altLang="en-US" dirty="0"/>
          </a:p>
          <a:p>
            <a:endParaRPr lang="zh-CN" altLang="en-US" dirty="0"/>
          </a:p>
        </p:txBody>
      </p:sp>
    </p:spTree>
    <p:extLst>
      <p:ext uri="{BB962C8B-B14F-4D97-AF65-F5344CB8AC3E}">
        <p14:creationId xmlns:p14="http://schemas.microsoft.com/office/powerpoint/2010/main" val="4097866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§4.8.7	</a:t>
            </a:r>
            <a:r>
              <a:rPr lang="zh-CN" altLang="en-US" dirty="0"/>
              <a:t>反推力限</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smtClean="0"/>
              <a:t>只</a:t>
            </a:r>
            <a:r>
              <a:rPr lang="zh-CN" altLang="en-US" dirty="0"/>
              <a:t>有将正推力手柄收回到慢车位置时才能提起反推力手柄</a:t>
            </a:r>
            <a:r>
              <a:rPr lang="zh-CN" altLang="en-US" dirty="0" smtClean="0"/>
              <a:t>，</a:t>
            </a:r>
            <a:endParaRPr lang="en-US" altLang="zh-CN" dirty="0" smtClean="0"/>
          </a:p>
          <a:p>
            <a:r>
              <a:rPr lang="zh-CN" altLang="en-US" dirty="0" smtClean="0"/>
              <a:t>提</a:t>
            </a:r>
            <a:r>
              <a:rPr lang="zh-CN" altLang="en-US" dirty="0"/>
              <a:t>起反推力手柄的位置不能使</a:t>
            </a:r>
            <a:r>
              <a:rPr lang="en-US" altLang="zh-CN" dirty="0"/>
              <a:t>N1</a:t>
            </a:r>
            <a:r>
              <a:rPr lang="zh-CN" altLang="en-US" dirty="0"/>
              <a:t>转速超过</a:t>
            </a:r>
            <a:r>
              <a:rPr lang="en-US" altLang="zh-CN" dirty="0"/>
              <a:t>40%</a:t>
            </a:r>
            <a:r>
              <a:rPr lang="zh-CN" altLang="en-US" dirty="0"/>
              <a:t>，即最大反推力</a:t>
            </a:r>
            <a:r>
              <a:rPr lang="en-US" altLang="zh-CN" dirty="0"/>
              <a:t>N1</a:t>
            </a:r>
            <a:r>
              <a:rPr lang="zh-CN" altLang="en-US" dirty="0"/>
              <a:t>转速为</a:t>
            </a:r>
            <a:r>
              <a:rPr lang="en-US" altLang="zh-CN" dirty="0"/>
              <a:t>2070RPM</a:t>
            </a:r>
            <a:r>
              <a:rPr lang="zh-CN" altLang="en-US" dirty="0" smtClean="0"/>
              <a:t>。</a:t>
            </a:r>
            <a:endParaRPr lang="en-US" altLang="zh-CN" dirty="0" smtClean="0"/>
          </a:p>
          <a:p>
            <a:r>
              <a:rPr lang="zh-CN" altLang="en-US" dirty="0" smtClean="0"/>
              <a:t>只</a:t>
            </a:r>
            <a:r>
              <a:rPr lang="zh-CN" altLang="en-US" dirty="0"/>
              <a:t>要</a:t>
            </a:r>
            <a:r>
              <a:rPr lang="en-US" altLang="zh-CN" dirty="0"/>
              <a:t>N1</a:t>
            </a:r>
            <a:r>
              <a:rPr lang="zh-CN" altLang="en-US" dirty="0"/>
              <a:t>不超过</a:t>
            </a:r>
            <a:r>
              <a:rPr lang="en-US" altLang="zh-CN" dirty="0"/>
              <a:t>40%</a:t>
            </a:r>
            <a:r>
              <a:rPr lang="zh-CN" altLang="en-US" dirty="0"/>
              <a:t>，反推装置的工作没有时间限制。</a:t>
            </a:r>
          </a:p>
          <a:p>
            <a:endParaRPr lang="zh-CN" altLang="en-US" dirty="0"/>
          </a:p>
        </p:txBody>
      </p:sp>
    </p:spTree>
    <p:extLst>
      <p:ext uri="{BB962C8B-B14F-4D97-AF65-F5344CB8AC3E}">
        <p14:creationId xmlns:p14="http://schemas.microsoft.com/office/powerpoint/2010/main" val="293999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§4.8.8	</a:t>
            </a:r>
            <a:r>
              <a:rPr lang="zh-CN" altLang="en-US" dirty="0"/>
              <a:t>启动机限制</a:t>
            </a:r>
          </a:p>
        </p:txBody>
      </p:sp>
      <p:sp>
        <p:nvSpPr>
          <p:cNvPr id="3" name="内容占位符 2"/>
          <p:cNvSpPr>
            <a:spLocks noGrp="1"/>
          </p:cNvSpPr>
          <p:nvPr>
            <p:ph idx="1"/>
          </p:nvPr>
        </p:nvSpPr>
        <p:spPr/>
        <p:txBody>
          <a:bodyPr>
            <a:normAutofit/>
          </a:bodyPr>
          <a:lstStyle/>
          <a:p>
            <a:r>
              <a:rPr lang="zh-CN" altLang="en-US" dirty="0" smtClean="0"/>
              <a:t>启</a:t>
            </a:r>
            <a:r>
              <a:rPr lang="zh-CN" altLang="en-US" dirty="0"/>
              <a:t>动机使用空气压力范围：</a:t>
            </a:r>
            <a:r>
              <a:rPr lang="en-US" altLang="zh-CN" dirty="0" smtClean="0"/>
              <a:t>25</a:t>
            </a:r>
            <a:r>
              <a:rPr lang="en-US" altLang="zh-CN" dirty="0" smtClean="0">
                <a:sym typeface="Symbol" panose="05050102010706020507" pitchFamily="18" charset="2"/>
              </a:rPr>
              <a:t></a:t>
            </a:r>
            <a:r>
              <a:rPr lang="en-US" altLang="zh-CN" dirty="0" smtClean="0"/>
              <a:t>55psig</a:t>
            </a:r>
            <a:r>
              <a:rPr lang="zh-CN" altLang="en-US" dirty="0"/>
              <a:t>。</a:t>
            </a:r>
          </a:p>
          <a:p>
            <a:r>
              <a:rPr lang="en-US" altLang="zh-CN" dirty="0"/>
              <a:t>1. </a:t>
            </a:r>
            <a:r>
              <a:rPr lang="zh-CN" altLang="en-US" dirty="0"/>
              <a:t>正常启动</a:t>
            </a:r>
          </a:p>
          <a:p>
            <a:r>
              <a:rPr lang="zh-CN" altLang="en-US" dirty="0"/>
              <a:t>正常启动没有次数限制，每次启动时间不超过</a:t>
            </a:r>
            <a:r>
              <a:rPr lang="en-US" altLang="zh-CN" dirty="0"/>
              <a:t>2</a:t>
            </a:r>
            <a:r>
              <a:rPr lang="zh-CN" altLang="en-US" dirty="0"/>
              <a:t>分钟，每一次再启动之间等待</a:t>
            </a:r>
            <a:r>
              <a:rPr lang="en-US" altLang="zh-CN" dirty="0"/>
              <a:t>10</a:t>
            </a:r>
            <a:r>
              <a:rPr lang="zh-CN" altLang="en-US" dirty="0"/>
              <a:t>秒钟。</a:t>
            </a:r>
          </a:p>
          <a:p>
            <a:r>
              <a:rPr lang="en-US" altLang="zh-CN" dirty="0"/>
              <a:t>2. </a:t>
            </a:r>
            <a:r>
              <a:rPr lang="zh-CN" altLang="en-US" dirty="0"/>
              <a:t>延时启动</a:t>
            </a:r>
          </a:p>
          <a:p>
            <a:r>
              <a:rPr lang="zh-CN" altLang="en-US" dirty="0"/>
              <a:t>最先两次延时启动允许每次启动不超过</a:t>
            </a:r>
            <a:r>
              <a:rPr lang="en-US" altLang="zh-CN" dirty="0"/>
              <a:t>15</a:t>
            </a:r>
            <a:r>
              <a:rPr lang="zh-CN" altLang="en-US" dirty="0"/>
              <a:t>分钟，中间等待最少</a:t>
            </a:r>
            <a:r>
              <a:rPr lang="en-US" altLang="zh-CN" dirty="0"/>
              <a:t>2</a:t>
            </a:r>
            <a:r>
              <a:rPr lang="zh-CN" altLang="en-US" dirty="0"/>
              <a:t>分钟。随后的延时启动允许启动机每次工作不超过</a:t>
            </a:r>
            <a:r>
              <a:rPr lang="en-US" altLang="zh-CN" dirty="0"/>
              <a:t>5</a:t>
            </a:r>
            <a:r>
              <a:rPr lang="zh-CN" altLang="en-US" dirty="0"/>
              <a:t>分钟，且中间等待最少</a:t>
            </a:r>
            <a:r>
              <a:rPr lang="en-US" altLang="zh-CN" dirty="0"/>
              <a:t>10</a:t>
            </a:r>
            <a:r>
              <a:rPr lang="zh-CN" altLang="en-US" dirty="0"/>
              <a:t>分钟。发动机干冷转和湿冷转适用于发动机延时启动</a:t>
            </a:r>
            <a:r>
              <a:rPr lang="zh-CN" altLang="en-US" dirty="0" smtClean="0"/>
              <a:t>。。</a:t>
            </a:r>
            <a:endParaRPr lang="zh-CN" altLang="en-US" dirty="0"/>
          </a:p>
        </p:txBody>
      </p:sp>
    </p:spTree>
    <p:extLst>
      <p:ext uri="{BB962C8B-B14F-4D97-AF65-F5344CB8AC3E}">
        <p14:creationId xmlns:p14="http://schemas.microsoft.com/office/powerpoint/2010/main" val="1808369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§4.8.8	</a:t>
            </a:r>
            <a:r>
              <a:rPr lang="zh-CN" altLang="en-US" dirty="0"/>
              <a:t>启动机限制</a:t>
            </a:r>
          </a:p>
        </p:txBody>
      </p:sp>
      <p:sp>
        <p:nvSpPr>
          <p:cNvPr id="3" name="内容占位符 2"/>
          <p:cNvSpPr>
            <a:spLocks noGrp="1"/>
          </p:cNvSpPr>
          <p:nvPr>
            <p:ph idx="1"/>
          </p:nvPr>
        </p:nvSpPr>
        <p:spPr/>
        <p:txBody>
          <a:bodyPr>
            <a:normAutofit/>
          </a:bodyPr>
          <a:lstStyle/>
          <a:p>
            <a:r>
              <a:rPr lang="en-US" altLang="zh-CN" dirty="0" smtClean="0"/>
              <a:t>3</a:t>
            </a:r>
            <a:r>
              <a:rPr lang="en-US" altLang="zh-CN" dirty="0"/>
              <a:t>. </a:t>
            </a:r>
            <a:r>
              <a:rPr lang="zh-CN" altLang="en-US" dirty="0"/>
              <a:t>启动机衔接</a:t>
            </a:r>
          </a:p>
          <a:p>
            <a:r>
              <a:rPr lang="zh-CN" altLang="en-US" dirty="0"/>
              <a:t>正常情况下不要在慢车或慢车之上衔接（接通）启动机</a:t>
            </a:r>
            <a:r>
              <a:rPr lang="zh-CN" altLang="en-US" dirty="0" smtClean="0"/>
              <a:t>。</a:t>
            </a:r>
            <a:endParaRPr lang="en-US" altLang="zh-CN" dirty="0" smtClean="0"/>
          </a:p>
          <a:p>
            <a:r>
              <a:rPr lang="zh-CN" altLang="en-US" dirty="0" smtClean="0"/>
              <a:t>如</a:t>
            </a:r>
            <a:r>
              <a:rPr lang="zh-CN" altLang="en-US" dirty="0"/>
              <a:t>果启动机在大于等于慢车转速时衔接超过</a:t>
            </a:r>
            <a:r>
              <a:rPr lang="en-US" altLang="zh-CN" dirty="0"/>
              <a:t>30</a:t>
            </a:r>
            <a:r>
              <a:rPr lang="zh-CN" altLang="en-US" dirty="0"/>
              <a:t>秒，建议在随后方便时候将启动机拆下检查</a:t>
            </a:r>
            <a:r>
              <a:rPr lang="zh-CN" altLang="en-US" dirty="0" smtClean="0"/>
              <a:t>。</a:t>
            </a:r>
            <a:endParaRPr lang="en-US" altLang="zh-CN" dirty="0" smtClean="0"/>
          </a:p>
          <a:p>
            <a:r>
              <a:rPr lang="zh-CN" altLang="en-US" dirty="0" smtClean="0"/>
              <a:t>吹</a:t>
            </a:r>
            <a:r>
              <a:rPr lang="zh-CN" altLang="en-US" dirty="0"/>
              <a:t>除发动机内部火焰或</a:t>
            </a:r>
            <a:r>
              <a:rPr lang="en-US" altLang="zh-CN" dirty="0"/>
              <a:t>EGT</a:t>
            </a:r>
            <a:r>
              <a:rPr lang="zh-CN" altLang="en-US" dirty="0"/>
              <a:t>超温时，允许在</a:t>
            </a:r>
            <a:r>
              <a:rPr lang="en-US" altLang="zh-CN" dirty="0"/>
              <a:t>30% N2</a:t>
            </a:r>
            <a:r>
              <a:rPr lang="zh-CN" altLang="en-US" dirty="0"/>
              <a:t>时衔接启动机</a:t>
            </a:r>
            <a:r>
              <a:rPr lang="zh-CN" altLang="en-US" dirty="0" smtClean="0"/>
              <a:t>。</a:t>
            </a:r>
            <a:endParaRPr lang="zh-CN" altLang="en-US" dirty="0"/>
          </a:p>
        </p:txBody>
      </p:sp>
    </p:spTree>
    <p:extLst>
      <p:ext uri="{BB962C8B-B14F-4D97-AF65-F5344CB8AC3E}">
        <p14:creationId xmlns:p14="http://schemas.microsoft.com/office/powerpoint/2010/main" val="1020702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§4.8.9	</a:t>
            </a:r>
            <a:r>
              <a:rPr lang="zh-CN" altLang="en-US" dirty="0"/>
              <a:t>发动机点火限制</a:t>
            </a:r>
          </a:p>
        </p:txBody>
      </p:sp>
      <p:sp>
        <p:nvSpPr>
          <p:cNvPr id="3" name="内容占位符 2"/>
          <p:cNvSpPr>
            <a:spLocks noGrp="1"/>
          </p:cNvSpPr>
          <p:nvPr>
            <p:ph idx="1"/>
          </p:nvPr>
        </p:nvSpPr>
        <p:spPr/>
        <p:txBody>
          <a:bodyPr/>
          <a:lstStyle/>
          <a:p>
            <a:r>
              <a:rPr lang="zh-CN" altLang="en-US" dirty="0" smtClean="0"/>
              <a:t>如</a:t>
            </a:r>
            <a:r>
              <a:rPr lang="zh-CN" altLang="en-US" dirty="0"/>
              <a:t>果出现压气机失速</a:t>
            </a:r>
            <a:r>
              <a:rPr lang="en-US" altLang="zh-CN" dirty="0"/>
              <a:t>,</a:t>
            </a:r>
            <a:r>
              <a:rPr lang="zh-CN" altLang="en-US" dirty="0"/>
              <a:t>则在发动机运转时和发动机启动后，必须停止点火以防止超温状态。</a:t>
            </a:r>
          </a:p>
          <a:p>
            <a:endParaRPr lang="zh-CN" altLang="en-US" dirty="0"/>
          </a:p>
        </p:txBody>
      </p:sp>
    </p:spTree>
    <p:extLst>
      <p:ext uri="{BB962C8B-B14F-4D97-AF65-F5344CB8AC3E}">
        <p14:creationId xmlns:p14="http://schemas.microsoft.com/office/powerpoint/2010/main" val="60836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43" y="1534944"/>
            <a:ext cx="2581583" cy="4942716"/>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0038" t="9434" r="20510" b="6163"/>
          <a:stretch/>
        </p:blipFill>
        <p:spPr>
          <a:xfrm>
            <a:off x="6023797" y="463669"/>
            <a:ext cx="5796951" cy="5788325"/>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4384289" y="1874522"/>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启动手柄</a:t>
            </a:r>
            <a:endParaRPr lang="zh-CN" altLang="en-US" dirty="0">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a:off x="5548855" y="2243854"/>
            <a:ext cx="3017208" cy="2376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399733" y="5113497"/>
            <a:ext cx="246715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制动组件和驱动电门</a:t>
            </a:r>
            <a:endParaRPr lang="zh-CN" altLang="en-US" dirty="0">
              <a:latin typeface="方正超粗黑_GBK" panose="03000509000000000000" pitchFamily="65" charset="-122"/>
              <a:ea typeface="方正超粗黑_GBK" panose="03000509000000000000" pitchFamily="65" charset="-122"/>
            </a:endParaRPr>
          </a:p>
        </p:txBody>
      </p:sp>
      <p:cxnSp>
        <p:nvCxnSpPr>
          <p:cNvPr id="14" name="直接箭头连接符 13"/>
          <p:cNvCxnSpPr>
            <a:stCxn id="8" idx="3"/>
          </p:cNvCxnSpPr>
          <p:nvPr/>
        </p:nvCxnSpPr>
        <p:spPr>
          <a:xfrm>
            <a:off x="5548855" y="2059188"/>
            <a:ext cx="3483034" cy="2530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2816526" y="2243854"/>
            <a:ext cx="1567763" cy="118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641660" y="5114245"/>
            <a:ext cx="670883" cy="137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 idx="3"/>
          </p:cNvCxnSpPr>
          <p:nvPr/>
        </p:nvCxnSpPr>
        <p:spPr>
          <a:xfrm flipH="1">
            <a:off x="2261880" y="4006302"/>
            <a:ext cx="980946" cy="34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3"/>
          </p:cNvCxnSpPr>
          <p:nvPr/>
        </p:nvCxnSpPr>
        <p:spPr>
          <a:xfrm flipH="1">
            <a:off x="2000436" y="4006302"/>
            <a:ext cx="1242390" cy="250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317171" y="3762929"/>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启动连杆</a:t>
            </a:r>
            <a:endParaRPr lang="zh-CN" altLang="en-US" dirty="0">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7534854" y="5482829"/>
            <a:ext cx="2557422"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必须拉出启动手柄</a:t>
            </a:r>
            <a:r>
              <a:rPr lang="zh-CN" altLang="en-US" dirty="0" smtClean="0">
                <a:latin typeface="方正超粗黑_GBK" panose="03000509000000000000" pitchFamily="65" charset="-122"/>
                <a:ea typeface="方正超粗黑_GBK" panose="03000509000000000000" pitchFamily="65" charset="-122"/>
              </a:rPr>
              <a:t>才能将</a:t>
            </a:r>
            <a:r>
              <a:rPr lang="zh-CN" altLang="en-US" dirty="0">
                <a:latin typeface="方正超粗黑_GBK" panose="03000509000000000000" pitchFamily="65" charset="-122"/>
                <a:ea typeface="方正超粗黑_GBK" panose="03000509000000000000" pitchFamily="65" charset="-122"/>
              </a:rPr>
              <a:t>其移动到另一个位置。</a:t>
            </a:r>
          </a:p>
        </p:txBody>
      </p:sp>
      <p:sp>
        <p:nvSpPr>
          <p:cNvPr id="25" name="文本框 24"/>
          <p:cNvSpPr txBox="1"/>
          <p:nvPr/>
        </p:nvSpPr>
        <p:spPr>
          <a:xfrm>
            <a:off x="8387576" y="2788583"/>
            <a:ext cx="851977" cy="369332"/>
          </a:xfrm>
          <a:prstGeom prst="rect">
            <a:avLst/>
          </a:prstGeom>
          <a:noFill/>
        </p:spPr>
        <p:txBody>
          <a:bodyPr wrap="square" rtlCol="0">
            <a:spAutoFit/>
          </a:bodyPr>
          <a:lstStyle/>
          <a:p>
            <a:r>
              <a:rPr lang="en-US" altLang="zh-CN" dirty="0" smtClean="0">
                <a:solidFill>
                  <a:srgbClr val="FFFF00"/>
                </a:solidFill>
                <a:latin typeface="方正超粗黑_GBK" panose="03000509000000000000" pitchFamily="65" charset="-122"/>
                <a:ea typeface="方正超粗黑_GBK" panose="03000509000000000000" pitchFamily="65" charset="-122"/>
              </a:rPr>
              <a:t>IDLE</a:t>
            </a:r>
            <a:endParaRPr lang="zh-CN" altLang="en-US" dirty="0">
              <a:solidFill>
                <a:srgbClr val="FFFF00"/>
              </a:solidFill>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8129151" y="4866915"/>
            <a:ext cx="1368826" cy="369332"/>
          </a:xfrm>
          <a:prstGeom prst="rect">
            <a:avLst/>
          </a:prstGeom>
          <a:noFill/>
        </p:spPr>
        <p:txBody>
          <a:bodyPr wrap="square" rtlCol="0">
            <a:spAutoFit/>
          </a:bodyPr>
          <a:lstStyle/>
          <a:p>
            <a:pPr algn="ctr"/>
            <a:r>
              <a:rPr lang="en-US" altLang="zh-CN" dirty="0" smtClean="0">
                <a:solidFill>
                  <a:srgbClr val="FFFF00"/>
                </a:solidFill>
                <a:latin typeface="方正超粗黑_GBK" panose="03000509000000000000" pitchFamily="65" charset="-122"/>
                <a:ea typeface="方正超粗黑_GBK" panose="03000509000000000000" pitchFamily="65" charset="-122"/>
              </a:rPr>
              <a:t>CUTOFF</a:t>
            </a:r>
            <a:endParaRPr lang="zh-CN" altLang="en-US" dirty="0">
              <a:solidFill>
                <a:srgbClr val="FFFF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84775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§4.8.10	</a:t>
            </a:r>
            <a:r>
              <a:rPr lang="zh-CN" altLang="en-US" dirty="0"/>
              <a:t>发动机进口整流罩防冰限</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smtClean="0"/>
              <a:t>当</a:t>
            </a:r>
            <a:r>
              <a:rPr lang="zh-CN" altLang="en-US" dirty="0"/>
              <a:t>场温超过</a:t>
            </a:r>
            <a:r>
              <a:rPr lang="en-US" altLang="zh-CN" dirty="0"/>
              <a:t>65℉(18℃)</a:t>
            </a:r>
            <a:r>
              <a:rPr lang="zh-CN" altLang="en-US" dirty="0"/>
              <a:t>时</a:t>
            </a:r>
            <a:r>
              <a:rPr lang="en-US" altLang="zh-CN" dirty="0"/>
              <a:t>, </a:t>
            </a:r>
            <a:r>
              <a:rPr lang="zh-CN" altLang="en-US" dirty="0"/>
              <a:t>不得使用发动机进口整流罩防冰系统超过</a:t>
            </a:r>
            <a:r>
              <a:rPr lang="en-US" altLang="zh-CN" dirty="0"/>
              <a:t>30</a:t>
            </a:r>
            <a:r>
              <a:rPr lang="zh-CN" altLang="en-US" dirty="0"/>
              <a:t>秒</a:t>
            </a:r>
            <a:r>
              <a:rPr lang="zh-CN" altLang="en-US" dirty="0" smtClean="0"/>
              <a:t>。</a:t>
            </a:r>
            <a:endParaRPr lang="en-US" altLang="zh-CN" dirty="0" smtClean="0"/>
          </a:p>
          <a:p>
            <a:r>
              <a:rPr lang="zh-CN" altLang="en-US" dirty="0" smtClean="0"/>
              <a:t>当</a:t>
            </a:r>
            <a:r>
              <a:rPr lang="zh-CN" altLang="en-US" dirty="0"/>
              <a:t>场温小于等于</a:t>
            </a:r>
            <a:r>
              <a:rPr lang="en-US" altLang="zh-CN" dirty="0"/>
              <a:t>65℉(18℃)</a:t>
            </a:r>
            <a:r>
              <a:rPr lang="zh-CN" altLang="en-US" dirty="0"/>
              <a:t>时，整流罩防冰系统的工作没有时限。</a:t>
            </a:r>
          </a:p>
          <a:p>
            <a:endParaRPr lang="zh-CN" altLang="en-US" dirty="0"/>
          </a:p>
        </p:txBody>
      </p:sp>
    </p:spTree>
    <p:extLst>
      <p:ext uri="{BB962C8B-B14F-4D97-AF65-F5344CB8AC3E}">
        <p14:creationId xmlns:p14="http://schemas.microsoft.com/office/powerpoint/2010/main" val="3648732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§4.8.11	</a:t>
            </a:r>
            <a:r>
              <a:rPr lang="zh-CN" altLang="en-US" dirty="0"/>
              <a:t>发动机整流罩打开限</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smtClean="0"/>
              <a:t>发</a:t>
            </a:r>
            <a:r>
              <a:rPr lang="zh-CN" altLang="en-US" dirty="0"/>
              <a:t>动机正常运转时，风扇整流罩和反推整流罩都是关闭并锁定的</a:t>
            </a:r>
            <a:r>
              <a:rPr lang="zh-CN" altLang="en-US" dirty="0" smtClean="0"/>
              <a:t>。</a:t>
            </a:r>
            <a:endParaRPr lang="en-US" altLang="zh-CN" dirty="0" smtClean="0"/>
          </a:p>
          <a:p>
            <a:r>
              <a:rPr lang="zh-CN" altLang="en-US" dirty="0" smtClean="0"/>
              <a:t>发</a:t>
            </a:r>
            <a:r>
              <a:rPr lang="zh-CN" altLang="en-US" dirty="0"/>
              <a:t>动机冷转时，包括干冷转和湿冷转，风扇和反推整流罩都可以打开，但</a:t>
            </a:r>
            <a:r>
              <a:rPr lang="en-US" altLang="zh-CN" dirty="0"/>
              <a:t>N2</a:t>
            </a:r>
            <a:r>
              <a:rPr lang="zh-CN" altLang="en-US" dirty="0"/>
              <a:t>最大转速不超过</a:t>
            </a:r>
            <a:r>
              <a:rPr lang="en-US" altLang="zh-CN" dirty="0" smtClean="0"/>
              <a:t>24</a:t>
            </a:r>
            <a:r>
              <a:rPr lang="en-US" altLang="zh-CN" dirty="0" smtClean="0">
                <a:sym typeface="Symbol" panose="05050102010706020507" pitchFamily="18" charset="2"/>
              </a:rPr>
              <a:t></a:t>
            </a:r>
            <a:r>
              <a:rPr lang="en-US" altLang="zh-CN" dirty="0" smtClean="0"/>
              <a:t>28</a:t>
            </a:r>
            <a:r>
              <a:rPr lang="en-US" altLang="zh-CN" dirty="0"/>
              <a:t>%</a:t>
            </a:r>
            <a:r>
              <a:rPr lang="zh-CN" altLang="en-US" dirty="0" smtClean="0"/>
              <a:t>。</a:t>
            </a:r>
            <a:endParaRPr lang="en-US" altLang="zh-CN" dirty="0" smtClean="0"/>
          </a:p>
          <a:p>
            <a:r>
              <a:rPr lang="zh-CN" altLang="en-US" dirty="0" smtClean="0"/>
              <a:t>发</a:t>
            </a:r>
            <a:r>
              <a:rPr lang="zh-CN" altLang="en-US" dirty="0"/>
              <a:t>动机处于慢车状态时，只允许打开风扇整流罩，不能打开反推整流罩，也不能展开反推移动套筒</a:t>
            </a:r>
            <a:r>
              <a:rPr lang="zh-CN" altLang="en-US" dirty="0" smtClean="0"/>
              <a:t>。</a:t>
            </a:r>
            <a:endParaRPr lang="en-US" altLang="zh-CN" dirty="0" smtClean="0"/>
          </a:p>
          <a:p>
            <a:r>
              <a:rPr lang="zh-CN" altLang="en-US" dirty="0" smtClean="0"/>
              <a:t>但</a:t>
            </a:r>
            <a:r>
              <a:rPr lang="zh-CN" altLang="en-US" dirty="0"/>
              <a:t>是慢车时，风力大于</a:t>
            </a:r>
            <a:r>
              <a:rPr lang="en-US" altLang="zh-CN" dirty="0"/>
              <a:t>20</a:t>
            </a:r>
            <a:r>
              <a:rPr lang="zh-CN" altLang="en-US" dirty="0"/>
              <a:t>节，阵风大于</a:t>
            </a:r>
            <a:r>
              <a:rPr lang="en-US" altLang="zh-CN" dirty="0"/>
              <a:t>30</a:t>
            </a:r>
            <a:r>
              <a:rPr lang="zh-CN" altLang="en-US" dirty="0"/>
              <a:t>节情况下，风扇整流罩也不能打开</a:t>
            </a:r>
            <a:r>
              <a:rPr lang="zh-CN" altLang="en-US" dirty="0" smtClean="0"/>
              <a:t>。</a:t>
            </a:r>
            <a:endParaRPr lang="en-US" altLang="zh-CN" dirty="0" smtClean="0"/>
          </a:p>
          <a:p>
            <a:r>
              <a:rPr lang="zh-CN" altLang="en-US" dirty="0" smtClean="0"/>
              <a:t>当</a:t>
            </a:r>
            <a:r>
              <a:rPr lang="zh-CN" altLang="en-US" dirty="0"/>
              <a:t>发动机在慢车以上工作时，风扇和反推整流罩都不能打开</a:t>
            </a:r>
            <a:r>
              <a:rPr lang="zh-CN" altLang="en-US" dirty="0" smtClean="0"/>
              <a:t>。</a:t>
            </a:r>
            <a:endParaRPr lang="zh-CN" altLang="en-US" dirty="0"/>
          </a:p>
        </p:txBody>
      </p:sp>
    </p:spTree>
    <p:extLst>
      <p:ext uri="{BB962C8B-B14F-4D97-AF65-F5344CB8AC3E}">
        <p14:creationId xmlns:p14="http://schemas.microsoft.com/office/powerpoint/2010/main" val="3315452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fontScale="92500"/>
          </a:bodyPr>
          <a:lstStyle/>
          <a:p>
            <a:r>
              <a:rPr lang="zh-CN" altLang="en-US" dirty="0"/>
              <a:t>将发动机启动电门扳到</a:t>
            </a:r>
            <a:r>
              <a:rPr lang="en-US" altLang="zh-CN" dirty="0"/>
              <a:t>GRD</a:t>
            </a:r>
            <a:r>
              <a:rPr lang="zh-CN" altLang="en-US" dirty="0"/>
              <a:t>位并松手，确认：</a:t>
            </a:r>
          </a:p>
          <a:p>
            <a:r>
              <a:rPr lang="zh-CN" altLang="en-US" dirty="0"/>
              <a:t>（</a:t>
            </a:r>
            <a:r>
              <a:rPr lang="en-US" altLang="zh-CN" dirty="0"/>
              <a:t>1</a:t>
            </a:r>
            <a:r>
              <a:rPr lang="zh-CN" altLang="en-US" dirty="0"/>
              <a:t>）如果只用电瓶电源启动，启动时只有</a:t>
            </a:r>
            <a:r>
              <a:rPr lang="en-US" altLang="zh-CN" dirty="0"/>
              <a:t>N1</a:t>
            </a:r>
            <a:r>
              <a:rPr lang="zh-CN" altLang="en-US" dirty="0"/>
              <a:t>和</a:t>
            </a:r>
            <a:r>
              <a:rPr lang="en-US" altLang="zh-CN" dirty="0"/>
              <a:t>N2</a:t>
            </a:r>
            <a:r>
              <a:rPr lang="zh-CN" altLang="en-US" dirty="0"/>
              <a:t>指示，其他指示在</a:t>
            </a:r>
            <a:r>
              <a:rPr lang="en-US" altLang="zh-CN" dirty="0"/>
              <a:t>12%-15%N2</a:t>
            </a:r>
            <a:r>
              <a:rPr lang="zh-CN" altLang="en-US" dirty="0"/>
              <a:t>以后才会出现；</a:t>
            </a:r>
          </a:p>
          <a:p>
            <a:r>
              <a:rPr lang="zh-CN" altLang="en-US" dirty="0"/>
              <a:t>（</a:t>
            </a:r>
            <a:r>
              <a:rPr lang="en-US" altLang="zh-CN" dirty="0"/>
              <a:t>2</a:t>
            </a:r>
            <a:r>
              <a:rPr lang="zh-CN" altLang="en-US" dirty="0"/>
              <a:t>）中央显示组件上，出现</a:t>
            </a:r>
            <a:r>
              <a:rPr lang="en-US" altLang="zh-CN" dirty="0"/>
              <a:t>START VLV OPEN</a:t>
            </a:r>
            <a:r>
              <a:rPr lang="zh-CN" altLang="en-US" dirty="0"/>
              <a:t>（启动阀打开）信息，</a:t>
            </a:r>
            <a:r>
              <a:rPr lang="en-US" altLang="zh-CN" dirty="0"/>
              <a:t>N1</a:t>
            </a:r>
            <a:r>
              <a:rPr lang="zh-CN" altLang="en-US" dirty="0"/>
              <a:t>、</a:t>
            </a:r>
            <a:r>
              <a:rPr lang="en-US" altLang="zh-CN" dirty="0"/>
              <a:t>N2</a:t>
            </a:r>
            <a:r>
              <a:rPr lang="zh-CN" altLang="en-US" dirty="0"/>
              <a:t>有指示。</a:t>
            </a:r>
          </a:p>
          <a:p>
            <a:r>
              <a:rPr lang="zh-CN" altLang="en-US" dirty="0"/>
              <a:t>（</a:t>
            </a:r>
            <a:r>
              <a:rPr lang="en-US" altLang="zh-CN" dirty="0"/>
              <a:t>3</a:t>
            </a:r>
            <a:r>
              <a:rPr lang="zh-CN" altLang="en-US" dirty="0"/>
              <a:t>）如果使用地面气源车或另一台发动机的引气启动，管道压力下降。</a:t>
            </a:r>
          </a:p>
          <a:p>
            <a:r>
              <a:rPr lang="zh-CN" altLang="en-US" dirty="0" smtClean="0"/>
              <a:t>（</a:t>
            </a:r>
            <a:r>
              <a:rPr lang="en-US" altLang="zh-CN" dirty="0" smtClean="0"/>
              <a:t>4</a:t>
            </a:r>
            <a:r>
              <a:rPr lang="zh-CN" altLang="en-US" dirty="0" smtClean="0"/>
              <a:t>）</a:t>
            </a:r>
            <a:r>
              <a:rPr lang="zh-CN" altLang="en-US" dirty="0"/>
              <a:t>如使用</a:t>
            </a:r>
            <a:r>
              <a:rPr lang="en-US" altLang="zh-CN" dirty="0"/>
              <a:t>APU</a:t>
            </a:r>
            <a:r>
              <a:rPr lang="zh-CN" altLang="en-US" dirty="0"/>
              <a:t>引气启动，管道压力上升。</a:t>
            </a:r>
          </a:p>
          <a:p>
            <a:r>
              <a:rPr lang="en-US" altLang="zh-CN" dirty="0"/>
              <a:t>APU</a:t>
            </a:r>
            <a:r>
              <a:rPr lang="zh-CN" altLang="en-US" dirty="0"/>
              <a:t>在主发动机启动（</a:t>
            </a:r>
            <a:r>
              <a:rPr lang="en-US" altLang="zh-CN" dirty="0"/>
              <a:t>MES</a:t>
            </a:r>
            <a:r>
              <a:rPr lang="zh-CN" altLang="en-US" dirty="0"/>
              <a:t>）模式时，会增加引气流量和引气压力。当发动机启动电门放在</a:t>
            </a:r>
            <a:r>
              <a:rPr lang="en-US" altLang="zh-CN" dirty="0"/>
              <a:t>GRD</a:t>
            </a:r>
            <a:r>
              <a:rPr lang="zh-CN" altLang="en-US" dirty="0"/>
              <a:t>位，启动阀打开时，</a:t>
            </a:r>
            <a:r>
              <a:rPr lang="en-US" altLang="zh-CN" dirty="0"/>
              <a:t>MES</a:t>
            </a:r>
            <a:r>
              <a:rPr lang="zh-CN" altLang="en-US" dirty="0"/>
              <a:t>模式作动</a:t>
            </a:r>
            <a:r>
              <a:rPr lang="zh-CN" altLang="en-US" dirty="0" smtClean="0"/>
              <a:t>。</a:t>
            </a:r>
            <a:endParaRPr lang="zh-CN" altLang="en-US" dirty="0"/>
          </a:p>
        </p:txBody>
      </p:sp>
    </p:spTree>
    <p:extLst>
      <p:ext uri="{BB962C8B-B14F-4D97-AF65-F5344CB8AC3E}">
        <p14:creationId xmlns:p14="http://schemas.microsoft.com/office/powerpoint/2010/main" val="3439494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a:bodyPr>
          <a:lstStyle/>
          <a:p>
            <a:r>
              <a:rPr lang="zh-CN" altLang="en-US" dirty="0"/>
              <a:t>地面警戒人员看到</a:t>
            </a:r>
            <a:r>
              <a:rPr lang="en-US" altLang="zh-CN" dirty="0"/>
              <a:t>N1</a:t>
            </a:r>
            <a:r>
              <a:rPr lang="zh-CN" altLang="en-US" dirty="0"/>
              <a:t>逆时针转动。</a:t>
            </a:r>
          </a:p>
          <a:p>
            <a:r>
              <a:rPr lang="en-US" altLang="zh-CN" dirty="0"/>
              <a:t>3. </a:t>
            </a:r>
            <a:r>
              <a:rPr lang="zh-CN" altLang="en-US" dirty="0"/>
              <a:t>操纵启动手柄</a:t>
            </a:r>
          </a:p>
          <a:p>
            <a:r>
              <a:rPr lang="zh-CN" altLang="en-US" dirty="0"/>
              <a:t>在发动机高压转子转速达到</a:t>
            </a:r>
            <a:r>
              <a:rPr lang="en-US" altLang="zh-CN" dirty="0"/>
              <a:t>25%N2</a:t>
            </a:r>
            <a:r>
              <a:rPr lang="zh-CN" altLang="en-US" dirty="0"/>
              <a:t>或最大冷转转速（必须不低于</a:t>
            </a:r>
            <a:r>
              <a:rPr lang="en-US" altLang="zh-CN" dirty="0"/>
              <a:t>20%N2</a:t>
            </a:r>
            <a:r>
              <a:rPr lang="zh-CN" altLang="en-US" dirty="0"/>
              <a:t>）之前，不要提启动手柄。否则，将导致热启动或启动悬挂，损坏发动机</a:t>
            </a:r>
            <a:r>
              <a:rPr lang="zh-CN" altLang="en-US" dirty="0" smtClean="0"/>
              <a:t>。</a:t>
            </a:r>
            <a:endParaRPr lang="en-US" altLang="zh-CN" dirty="0" smtClean="0"/>
          </a:p>
          <a:p>
            <a:r>
              <a:rPr lang="zh-CN" altLang="en-US" dirty="0" smtClean="0"/>
              <a:t>当</a:t>
            </a:r>
            <a:r>
              <a:rPr lang="en-US" altLang="zh-CN" dirty="0"/>
              <a:t>N2</a:t>
            </a:r>
            <a:r>
              <a:rPr lang="zh-CN" altLang="en-US" dirty="0"/>
              <a:t>达到</a:t>
            </a:r>
            <a:r>
              <a:rPr lang="en-US" altLang="zh-CN" dirty="0"/>
              <a:t>25%</a:t>
            </a:r>
            <a:r>
              <a:rPr lang="zh-CN" altLang="en-US" dirty="0"/>
              <a:t>或最大冷转转速时，将启动手柄设置到</a:t>
            </a:r>
            <a:r>
              <a:rPr lang="en-US" altLang="zh-CN" dirty="0"/>
              <a:t>IDLE</a:t>
            </a:r>
            <a:r>
              <a:rPr lang="zh-CN" altLang="en-US" dirty="0"/>
              <a:t>（慢车）位置</a:t>
            </a:r>
            <a:r>
              <a:rPr lang="zh-CN" altLang="en-US" dirty="0" smtClean="0"/>
              <a:t>。</a:t>
            </a:r>
            <a:endParaRPr lang="en-US" altLang="zh-CN" dirty="0" smtClean="0"/>
          </a:p>
          <a:p>
            <a:r>
              <a:rPr lang="zh-CN" altLang="en-US" dirty="0" smtClean="0"/>
              <a:t>如</a:t>
            </a:r>
            <a:r>
              <a:rPr lang="zh-CN" altLang="en-US" dirty="0"/>
              <a:t>果</a:t>
            </a:r>
            <a:r>
              <a:rPr lang="en-US" altLang="zh-CN" dirty="0"/>
              <a:t>N2</a:t>
            </a:r>
            <a:r>
              <a:rPr lang="zh-CN" altLang="en-US" dirty="0"/>
              <a:t>低于</a:t>
            </a:r>
            <a:r>
              <a:rPr lang="en-US" altLang="zh-CN" dirty="0"/>
              <a:t>25%</a:t>
            </a:r>
            <a:r>
              <a:rPr lang="zh-CN" altLang="en-US" dirty="0"/>
              <a:t>，当</a:t>
            </a:r>
            <a:r>
              <a:rPr lang="en-US" altLang="zh-CN" dirty="0"/>
              <a:t>N2</a:t>
            </a:r>
            <a:r>
              <a:rPr lang="zh-CN" altLang="en-US" dirty="0"/>
              <a:t>达到最大冷转转速时，可以将启动手柄扳到</a:t>
            </a:r>
            <a:r>
              <a:rPr lang="en-US" altLang="zh-CN" dirty="0"/>
              <a:t>IDLE</a:t>
            </a:r>
            <a:r>
              <a:rPr lang="zh-CN" altLang="en-US" dirty="0"/>
              <a:t>位。</a:t>
            </a:r>
          </a:p>
        </p:txBody>
      </p:sp>
    </p:spTree>
    <p:extLst>
      <p:ext uri="{BB962C8B-B14F-4D97-AF65-F5344CB8AC3E}">
        <p14:creationId xmlns:p14="http://schemas.microsoft.com/office/powerpoint/2010/main" val="2011593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lnSpcReduction="10000"/>
          </a:bodyPr>
          <a:lstStyle/>
          <a:p>
            <a:r>
              <a:rPr lang="zh-CN" altLang="en-US" dirty="0"/>
              <a:t>最大冷转转速是指</a:t>
            </a:r>
            <a:r>
              <a:rPr lang="en-US" altLang="zh-CN" dirty="0"/>
              <a:t>N2</a:t>
            </a:r>
            <a:r>
              <a:rPr lang="zh-CN" altLang="en-US" dirty="0"/>
              <a:t>的转速上升率每</a:t>
            </a:r>
            <a:r>
              <a:rPr lang="en-US" altLang="zh-CN" dirty="0"/>
              <a:t>5</a:t>
            </a:r>
            <a:r>
              <a:rPr lang="zh-CN" altLang="en-US" dirty="0"/>
              <a:t>秒时间上升不超过</a:t>
            </a:r>
            <a:r>
              <a:rPr lang="en-US" altLang="zh-CN" dirty="0"/>
              <a:t>1%</a:t>
            </a:r>
            <a:r>
              <a:rPr lang="zh-CN" altLang="en-US" dirty="0"/>
              <a:t>，最小的最大冷转转速为</a:t>
            </a:r>
            <a:r>
              <a:rPr lang="en-US" altLang="zh-CN" dirty="0"/>
              <a:t>20%N2</a:t>
            </a:r>
            <a:r>
              <a:rPr lang="zh-CN" altLang="en-US" dirty="0"/>
              <a:t>。</a:t>
            </a:r>
          </a:p>
          <a:p>
            <a:r>
              <a:rPr lang="zh-CN" altLang="en-US" dirty="0"/>
              <a:t>（</a:t>
            </a:r>
            <a:r>
              <a:rPr lang="en-US" altLang="zh-CN" dirty="0"/>
              <a:t>1</a:t>
            </a:r>
            <a:r>
              <a:rPr lang="zh-CN" altLang="en-US" dirty="0"/>
              <a:t>）确认没有超出启动机的使用限制。</a:t>
            </a:r>
          </a:p>
          <a:p>
            <a:r>
              <a:rPr lang="zh-CN" altLang="en-US" dirty="0"/>
              <a:t>（</a:t>
            </a:r>
            <a:r>
              <a:rPr lang="en-US" altLang="zh-CN" dirty="0"/>
              <a:t>2</a:t>
            </a:r>
            <a:r>
              <a:rPr lang="zh-CN" altLang="en-US" dirty="0"/>
              <a:t>）监控</a:t>
            </a:r>
            <a:r>
              <a:rPr lang="en-US" altLang="zh-CN" dirty="0"/>
              <a:t>EGT</a:t>
            </a:r>
            <a:r>
              <a:rPr lang="zh-CN" altLang="en-US" dirty="0"/>
              <a:t>和</a:t>
            </a:r>
            <a:r>
              <a:rPr lang="en-US" altLang="zh-CN" dirty="0"/>
              <a:t>N2</a:t>
            </a:r>
            <a:r>
              <a:rPr lang="zh-CN" altLang="en-US" dirty="0"/>
              <a:t>。</a:t>
            </a:r>
          </a:p>
          <a:p>
            <a:r>
              <a:rPr lang="zh-CN" altLang="en-US" dirty="0"/>
              <a:t>正常情况下，启动手柄提起</a:t>
            </a:r>
            <a:r>
              <a:rPr lang="en-US" altLang="zh-CN" dirty="0"/>
              <a:t>10</a:t>
            </a:r>
            <a:r>
              <a:rPr lang="zh-CN" altLang="en-US" dirty="0"/>
              <a:t>秒内点火（</a:t>
            </a:r>
            <a:r>
              <a:rPr lang="en-US" altLang="zh-CN" dirty="0"/>
              <a:t>EGT</a:t>
            </a:r>
            <a:r>
              <a:rPr lang="zh-CN" altLang="en-US" dirty="0"/>
              <a:t>上升）。并且从发动机启动到稳定的慢车时间不超过</a:t>
            </a:r>
            <a:r>
              <a:rPr lang="en-US" altLang="zh-CN" dirty="0"/>
              <a:t>120</a:t>
            </a:r>
            <a:r>
              <a:rPr lang="zh-CN" altLang="en-US" dirty="0"/>
              <a:t>秒。</a:t>
            </a:r>
          </a:p>
          <a:p>
            <a:r>
              <a:rPr lang="zh-CN" altLang="en-US" dirty="0"/>
              <a:t>（</a:t>
            </a:r>
            <a:r>
              <a:rPr lang="en-US" altLang="zh-CN" dirty="0"/>
              <a:t>3</a:t>
            </a:r>
            <a:r>
              <a:rPr lang="zh-CN" altLang="en-US" dirty="0"/>
              <a:t>）如果</a:t>
            </a:r>
            <a:r>
              <a:rPr lang="en-US" altLang="zh-CN" dirty="0"/>
              <a:t>15</a:t>
            </a:r>
            <a:r>
              <a:rPr lang="zh-CN" altLang="en-US" dirty="0"/>
              <a:t>秒内</a:t>
            </a:r>
            <a:r>
              <a:rPr lang="en-US" altLang="zh-CN" dirty="0"/>
              <a:t>EGT</a:t>
            </a:r>
            <a:r>
              <a:rPr lang="zh-CN" altLang="en-US" dirty="0"/>
              <a:t>不上升，将启动手柄扳到</a:t>
            </a:r>
            <a:r>
              <a:rPr lang="en-US" altLang="zh-CN" dirty="0"/>
              <a:t>OFF</a:t>
            </a:r>
            <a:r>
              <a:rPr lang="zh-CN" altLang="en-US" dirty="0"/>
              <a:t>位，继续冷转发动机</a:t>
            </a:r>
            <a:r>
              <a:rPr lang="en-US" altLang="zh-CN" dirty="0"/>
              <a:t>60</a:t>
            </a:r>
            <a:r>
              <a:rPr lang="zh-CN" altLang="en-US" dirty="0"/>
              <a:t>秒以吹除余油，将启动电门旋到</a:t>
            </a:r>
            <a:r>
              <a:rPr lang="en-US" altLang="zh-CN" dirty="0"/>
              <a:t>OFF</a:t>
            </a:r>
            <a:r>
              <a:rPr lang="zh-CN" altLang="en-US" dirty="0"/>
              <a:t>位。</a:t>
            </a:r>
          </a:p>
          <a:p>
            <a:r>
              <a:rPr lang="zh-CN" altLang="en-US" dirty="0"/>
              <a:t>如果</a:t>
            </a:r>
            <a:r>
              <a:rPr lang="en-US" altLang="zh-CN" dirty="0"/>
              <a:t>15</a:t>
            </a:r>
            <a:r>
              <a:rPr lang="zh-CN" altLang="en-US" dirty="0"/>
              <a:t>秒后不点火，</a:t>
            </a:r>
            <a:r>
              <a:rPr lang="en-US" altLang="zh-CN" dirty="0"/>
              <a:t>EEC</a:t>
            </a:r>
            <a:r>
              <a:rPr lang="zh-CN" altLang="en-US" dirty="0"/>
              <a:t>将自动关断</a:t>
            </a:r>
            <a:r>
              <a:rPr lang="en-US" altLang="zh-CN" dirty="0"/>
              <a:t>FMV</a:t>
            </a:r>
            <a:r>
              <a:rPr lang="zh-CN" altLang="en-US" dirty="0"/>
              <a:t>（燃油计量阀）和点火系统。</a:t>
            </a:r>
          </a:p>
        </p:txBody>
      </p:sp>
    </p:spTree>
    <p:extLst>
      <p:ext uri="{BB962C8B-B14F-4D97-AF65-F5344CB8AC3E}">
        <p14:creationId xmlns:p14="http://schemas.microsoft.com/office/powerpoint/2010/main" val="1478547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a:bodyPr>
          <a:lstStyle/>
          <a:p>
            <a:r>
              <a:rPr lang="zh-CN" altLang="en-US" dirty="0"/>
              <a:t>在发动机加速到慢车过程中，监控</a:t>
            </a:r>
            <a:r>
              <a:rPr lang="en-US" altLang="zh-CN" dirty="0"/>
              <a:t>EGT</a:t>
            </a:r>
            <a:r>
              <a:rPr lang="zh-CN" altLang="en-US" dirty="0"/>
              <a:t>、燃油流量、</a:t>
            </a:r>
            <a:r>
              <a:rPr lang="en-US" altLang="zh-CN" dirty="0"/>
              <a:t>N1</a:t>
            </a:r>
            <a:r>
              <a:rPr lang="zh-CN" altLang="en-US" dirty="0"/>
              <a:t>和发动机滑油指示。</a:t>
            </a:r>
          </a:p>
          <a:p>
            <a:r>
              <a:rPr lang="zh-CN" altLang="en-US" dirty="0"/>
              <a:t>到慢车转速之前，确认转速上升，无缓慢上升及停止上升现象。</a:t>
            </a:r>
          </a:p>
          <a:p>
            <a:r>
              <a:rPr lang="zh-CN" altLang="en-US" dirty="0"/>
              <a:t>在标准条件下，慢车参数如下：</a:t>
            </a:r>
          </a:p>
          <a:p>
            <a:r>
              <a:rPr lang="zh-CN" altLang="en-US" dirty="0"/>
              <a:t>（</a:t>
            </a:r>
            <a:r>
              <a:rPr lang="en-US" altLang="zh-CN" dirty="0"/>
              <a:t>1</a:t>
            </a:r>
            <a:r>
              <a:rPr lang="zh-CN" altLang="en-US" dirty="0"/>
              <a:t>）</a:t>
            </a:r>
            <a:r>
              <a:rPr lang="en-US" altLang="zh-CN" dirty="0"/>
              <a:t>N1</a:t>
            </a:r>
            <a:r>
              <a:rPr lang="zh-CN" altLang="en-US" dirty="0"/>
              <a:t>：大约</a:t>
            </a:r>
            <a:r>
              <a:rPr lang="en-US" altLang="zh-CN" dirty="0"/>
              <a:t>20%</a:t>
            </a:r>
          </a:p>
          <a:p>
            <a:r>
              <a:rPr lang="zh-CN" altLang="en-US" dirty="0"/>
              <a:t>（</a:t>
            </a:r>
            <a:r>
              <a:rPr lang="en-US" altLang="zh-CN" dirty="0"/>
              <a:t>2</a:t>
            </a:r>
            <a:r>
              <a:rPr lang="zh-CN" altLang="en-US" dirty="0"/>
              <a:t>）</a:t>
            </a:r>
            <a:r>
              <a:rPr lang="en-US" altLang="zh-CN" dirty="0"/>
              <a:t>N2</a:t>
            </a:r>
            <a:r>
              <a:rPr lang="zh-CN" altLang="en-US" dirty="0"/>
              <a:t>：大约</a:t>
            </a:r>
            <a:r>
              <a:rPr lang="en-US" altLang="zh-CN" dirty="0"/>
              <a:t>59%</a:t>
            </a:r>
          </a:p>
          <a:p>
            <a:r>
              <a:rPr lang="zh-CN" altLang="en-US" dirty="0"/>
              <a:t>（</a:t>
            </a:r>
            <a:r>
              <a:rPr lang="en-US" altLang="zh-CN" dirty="0"/>
              <a:t>3</a:t>
            </a:r>
            <a:r>
              <a:rPr lang="zh-CN" altLang="en-US" dirty="0"/>
              <a:t>）</a:t>
            </a:r>
            <a:r>
              <a:rPr lang="en-US" altLang="zh-CN" dirty="0"/>
              <a:t>EGT</a:t>
            </a:r>
            <a:r>
              <a:rPr lang="zh-CN" altLang="en-US" dirty="0"/>
              <a:t>：大约</a:t>
            </a:r>
            <a:r>
              <a:rPr lang="en-US" altLang="zh-CN" dirty="0"/>
              <a:t>410℃</a:t>
            </a:r>
            <a:r>
              <a:rPr lang="zh-CN" altLang="en-US" dirty="0"/>
              <a:t>（</a:t>
            </a:r>
            <a:r>
              <a:rPr lang="en-US" altLang="zh-CN" dirty="0"/>
              <a:t>770℉</a:t>
            </a:r>
            <a:r>
              <a:rPr lang="zh-CN" altLang="en-US" dirty="0" smtClean="0"/>
              <a:t>）</a:t>
            </a:r>
            <a:endParaRPr lang="zh-CN" altLang="en-US" dirty="0"/>
          </a:p>
        </p:txBody>
      </p:sp>
    </p:spTree>
    <p:extLst>
      <p:ext uri="{BB962C8B-B14F-4D97-AF65-F5344CB8AC3E}">
        <p14:creationId xmlns:p14="http://schemas.microsoft.com/office/powerpoint/2010/main" val="1192149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a:bodyPr>
          <a:lstStyle/>
          <a:p>
            <a:endParaRPr lang="zh-CN" altLang="en-US" dirty="0"/>
          </a:p>
          <a:p>
            <a:r>
              <a:rPr lang="zh-CN" altLang="en-US" dirty="0"/>
              <a:t>注意：在不同的外界温度、是否引气以及发动机的性能状况的差异，</a:t>
            </a:r>
            <a:r>
              <a:rPr lang="en-US" altLang="zh-CN" dirty="0"/>
              <a:t>EGT</a:t>
            </a:r>
            <a:r>
              <a:rPr lang="zh-CN" altLang="en-US" dirty="0"/>
              <a:t>在</a:t>
            </a:r>
            <a:r>
              <a:rPr lang="en-US" altLang="zh-CN" dirty="0"/>
              <a:t>320</a:t>
            </a:r>
            <a:r>
              <a:rPr lang="en-US" altLang="zh-CN" dirty="0" smtClean="0"/>
              <a:t>℃</a:t>
            </a:r>
            <a:r>
              <a:rPr lang="en-US" altLang="zh-CN" dirty="0" smtClean="0">
                <a:sym typeface="Symbol" panose="05050102010706020507" pitchFamily="18" charset="2"/>
              </a:rPr>
              <a:t></a:t>
            </a:r>
            <a:r>
              <a:rPr lang="en-US" altLang="zh-CN" dirty="0" smtClean="0"/>
              <a:t>520</a:t>
            </a:r>
            <a:r>
              <a:rPr lang="en-US" altLang="zh-CN" dirty="0"/>
              <a:t>℃</a:t>
            </a:r>
            <a:r>
              <a:rPr lang="zh-CN" altLang="en-US" dirty="0"/>
              <a:t>（</a:t>
            </a:r>
            <a:r>
              <a:rPr lang="en-US" altLang="zh-CN" dirty="0"/>
              <a:t>608</a:t>
            </a:r>
            <a:r>
              <a:rPr lang="en-US" altLang="zh-CN" dirty="0" smtClean="0"/>
              <a:t>℉</a:t>
            </a:r>
            <a:r>
              <a:rPr lang="en-US" altLang="zh-CN" dirty="0" smtClean="0">
                <a:sym typeface="Symbol" panose="05050102010706020507" pitchFamily="18" charset="2"/>
              </a:rPr>
              <a:t></a:t>
            </a:r>
            <a:r>
              <a:rPr lang="en-US" altLang="zh-CN" dirty="0" smtClean="0"/>
              <a:t>968</a:t>
            </a:r>
            <a:r>
              <a:rPr lang="en-US" altLang="zh-CN" dirty="0"/>
              <a:t>℉</a:t>
            </a:r>
            <a:r>
              <a:rPr lang="zh-CN" altLang="en-US" dirty="0"/>
              <a:t>）之间。</a:t>
            </a:r>
          </a:p>
          <a:p>
            <a:r>
              <a:rPr lang="zh-CN" altLang="en-US" dirty="0" smtClean="0"/>
              <a:t>燃</a:t>
            </a:r>
            <a:r>
              <a:rPr lang="zh-CN" altLang="en-US" dirty="0"/>
              <a:t>油流量：大约</a:t>
            </a:r>
            <a:r>
              <a:rPr lang="en-US" altLang="zh-CN" dirty="0"/>
              <a:t>600lb/</a:t>
            </a:r>
            <a:r>
              <a:rPr lang="en-US" altLang="zh-CN" dirty="0" err="1"/>
              <a:t>hr</a:t>
            </a:r>
            <a:r>
              <a:rPr lang="zh-CN" altLang="en-US" dirty="0"/>
              <a:t>（</a:t>
            </a:r>
            <a:r>
              <a:rPr lang="en-US" altLang="zh-CN" dirty="0"/>
              <a:t>272kg/</a:t>
            </a:r>
            <a:r>
              <a:rPr lang="en-US" altLang="zh-CN" dirty="0" err="1"/>
              <a:t>hr</a:t>
            </a:r>
            <a:r>
              <a:rPr lang="zh-CN" altLang="en-US" dirty="0"/>
              <a:t>）</a:t>
            </a:r>
          </a:p>
          <a:p>
            <a:r>
              <a:rPr lang="zh-CN" altLang="en-US" dirty="0"/>
              <a:t>（</a:t>
            </a:r>
            <a:r>
              <a:rPr lang="en-US" altLang="zh-CN" dirty="0"/>
              <a:t>5</a:t>
            </a:r>
            <a:r>
              <a:rPr lang="zh-CN" altLang="en-US" dirty="0"/>
              <a:t>）在中央显示组件上，确认无</a:t>
            </a:r>
            <a:r>
              <a:rPr lang="en-US" altLang="zh-CN" dirty="0"/>
              <a:t>LOW OIL PRESSURE</a:t>
            </a:r>
            <a:r>
              <a:rPr lang="zh-CN" altLang="en-US" dirty="0"/>
              <a:t>信息。</a:t>
            </a:r>
          </a:p>
          <a:p>
            <a:r>
              <a:rPr lang="zh-CN" altLang="en-US" dirty="0"/>
              <a:t>（</a:t>
            </a:r>
            <a:r>
              <a:rPr lang="en-US" altLang="zh-CN" dirty="0"/>
              <a:t>6</a:t>
            </a:r>
            <a:r>
              <a:rPr lang="zh-CN" altLang="en-US" dirty="0"/>
              <a:t>）启动过程中，确认发动机主警告灯未亮。</a:t>
            </a:r>
          </a:p>
        </p:txBody>
      </p:sp>
    </p:spTree>
    <p:extLst>
      <p:ext uri="{BB962C8B-B14F-4D97-AF65-F5344CB8AC3E}">
        <p14:creationId xmlns:p14="http://schemas.microsoft.com/office/powerpoint/2010/main" val="1988469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§4.9.1	</a:t>
            </a:r>
            <a:r>
              <a:rPr lang="zh-CN" altLang="en-US" dirty="0"/>
              <a:t>地面启动发动机程序</a:t>
            </a:r>
          </a:p>
        </p:txBody>
      </p:sp>
      <p:sp>
        <p:nvSpPr>
          <p:cNvPr id="3" name="内容占位符 2"/>
          <p:cNvSpPr>
            <a:spLocks noGrp="1"/>
          </p:cNvSpPr>
          <p:nvPr>
            <p:ph idx="1"/>
          </p:nvPr>
        </p:nvSpPr>
        <p:spPr/>
        <p:txBody>
          <a:bodyPr>
            <a:normAutofit fontScale="92500" lnSpcReduction="10000"/>
          </a:bodyPr>
          <a:lstStyle/>
          <a:p>
            <a:endParaRPr lang="zh-CN" altLang="en-US" dirty="0"/>
          </a:p>
          <a:p>
            <a:r>
              <a:rPr lang="zh-CN" altLang="zh-CN" dirty="0"/>
              <a:t>启动机脱开</a:t>
            </a:r>
          </a:p>
          <a:p>
            <a:r>
              <a:rPr lang="zh-CN" altLang="zh-CN" dirty="0"/>
              <a:t>在</a:t>
            </a:r>
            <a:r>
              <a:rPr lang="en-US" altLang="zh-CN" dirty="0"/>
              <a:t>56%N2</a:t>
            </a:r>
            <a:r>
              <a:rPr lang="zh-CN" altLang="zh-CN" dirty="0"/>
              <a:t>或之前，启动机脱开。当启动机脱开时，启动电门从</a:t>
            </a:r>
            <a:r>
              <a:rPr lang="en-US" altLang="zh-CN" dirty="0"/>
              <a:t>GROUND</a:t>
            </a:r>
            <a:r>
              <a:rPr lang="zh-CN" altLang="zh-CN" dirty="0"/>
              <a:t>到</a:t>
            </a:r>
            <a:r>
              <a:rPr lang="en-US" altLang="zh-CN" dirty="0"/>
              <a:t>OFF</a:t>
            </a:r>
            <a:r>
              <a:rPr lang="zh-CN" altLang="zh-CN" dirty="0"/>
              <a:t>位。</a:t>
            </a:r>
          </a:p>
          <a:p>
            <a:r>
              <a:rPr lang="zh-CN" altLang="zh-CN" dirty="0"/>
              <a:t>（</a:t>
            </a:r>
            <a:r>
              <a:rPr lang="en-US" altLang="zh-CN" dirty="0"/>
              <a:t>1</a:t>
            </a:r>
            <a:r>
              <a:rPr lang="zh-CN" altLang="zh-CN" dirty="0"/>
              <a:t>）在中央显示组件上，</a:t>
            </a:r>
            <a:r>
              <a:rPr lang="en-US" altLang="zh-CN" dirty="0"/>
              <a:t>START VLV OPEN</a:t>
            </a:r>
            <a:r>
              <a:rPr lang="zh-CN" altLang="zh-CN" dirty="0"/>
              <a:t>（启动阀打开）信息消失。</a:t>
            </a:r>
          </a:p>
          <a:p>
            <a:r>
              <a:rPr lang="zh-CN" altLang="zh-CN" dirty="0"/>
              <a:t>（</a:t>
            </a:r>
            <a:r>
              <a:rPr lang="en-US" altLang="zh-CN" dirty="0"/>
              <a:t>2</a:t>
            </a:r>
            <a:r>
              <a:rPr lang="zh-CN" altLang="zh-CN" dirty="0"/>
              <a:t>）供气管道压力回升。</a:t>
            </a:r>
          </a:p>
          <a:p>
            <a:r>
              <a:rPr lang="zh-CN" altLang="zh-CN" dirty="0"/>
              <a:t>（</a:t>
            </a:r>
            <a:r>
              <a:rPr lang="en-US" altLang="zh-CN" dirty="0"/>
              <a:t>3</a:t>
            </a:r>
            <a:r>
              <a:rPr lang="zh-CN" altLang="zh-CN" dirty="0"/>
              <a:t>）如果</a:t>
            </a:r>
            <a:r>
              <a:rPr lang="en-US" altLang="zh-CN" dirty="0"/>
              <a:t>N2</a:t>
            </a:r>
            <a:r>
              <a:rPr lang="zh-CN" altLang="zh-CN" dirty="0"/>
              <a:t>达到</a:t>
            </a:r>
            <a:r>
              <a:rPr lang="en-US" altLang="zh-CN" dirty="0"/>
              <a:t>56%</a:t>
            </a:r>
            <a:r>
              <a:rPr lang="zh-CN" altLang="zh-CN" dirty="0"/>
              <a:t>时启动机未脱开，则：①人工将启动电门放</a:t>
            </a:r>
            <a:r>
              <a:rPr lang="en-US" altLang="zh-CN" dirty="0"/>
              <a:t>OFF</a:t>
            </a:r>
            <a:r>
              <a:rPr lang="zh-CN" altLang="zh-CN" dirty="0"/>
              <a:t>位；②观察</a:t>
            </a:r>
            <a:r>
              <a:rPr lang="en-US" altLang="zh-CN" dirty="0"/>
              <a:t>START VLV OPEN</a:t>
            </a:r>
            <a:r>
              <a:rPr lang="zh-CN" altLang="zh-CN" dirty="0"/>
              <a:t>信息消失；③如果</a:t>
            </a:r>
            <a:r>
              <a:rPr lang="en-US" altLang="zh-CN" dirty="0"/>
              <a:t>START VLV OPEN</a:t>
            </a:r>
            <a:r>
              <a:rPr lang="zh-CN" altLang="zh-CN" dirty="0"/>
              <a:t>信息不消失，将启动手柄扳到</a:t>
            </a:r>
            <a:r>
              <a:rPr lang="en-US" altLang="zh-CN" dirty="0"/>
              <a:t>OFF</a:t>
            </a:r>
            <a:r>
              <a:rPr lang="zh-CN" altLang="zh-CN" dirty="0"/>
              <a:t>位，终止启动。</a:t>
            </a:r>
          </a:p>
          <a:p>
            <a:r>
              <a:rPr lang="en-US" altLang="zh-CN" dirty="0"/>
              <a:t>6. </a:t>
            </a:r>
            <a:r>
              <a:rPr lang="zh-CN" altLang="zh-CN" dirty="0"/>
              <a:t>发动机达到慢车转速</a:t>
            </a:r>
          </a:p>
        </p:txBody>
      </p:sp>
    </p:spTree>
    <p:extLst>
      <p:ext uri="{BB962C8B-B14F-4D97-AF65-F5344CB8AC3E}">
        <p14:creationId xmlns:p14="http://schemas.microsoft.com/office/powerpoint/2010/main" val="213164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§4.9.2	</a:t>
            </a:r>
            <a:r>
              <a:rPr lang="zh-CN" altLang="en-US" dirty="0"/>
              <a:t>发动机正常停车程</a:t>
            </a:r>
            <a:r>
              <a:rPr lang="zh-CN" altLang="en-US" dirty="0" smtClean="0"/>
              <a:t>序</a:t>
            </a:r>
            <a:endParaRPr lang="zh-CN" altLang="en-US" dirty="0"/>
          </a:p>
        </p:txBody>
      </p:sp>
      <p:sp>
        <p:nvSpPr>
          <p:cNvPr id="3" name="内容占位符 2"/>
          <p:cNvSpPr>
            <a:spLocks noGrp="1"/>
          </p:cNvSpPr>
          <p:nvPr>
            <p:ph idx="1"/>
          </p:nvPr>
        </p:nvSpPr>
        <p:spPr/>
        <p:txBody>
          <a:bodyPr/>
          <a:lstStyle/>
          <a:p>
            <a:r>
              <a:rPr lang="en-US" altLang="zh-CN" dirty="0" smtClean="0"/>
              <a:t>1</a:t>
            </a:r>
            <a:r>
              <a:rPr lang="en-US" altLang="zh-CN" dirty="0"/>
              <a:t>. </a:t>
            </a:r>
            <a:r>
              <a:rPr lang="zh-CN" altLang="en-US" dirty="0"/>
              <a:t>提供气源</a:t>
            </a:r>
          </a:p>
          <a:p>
            <a:r>
              <a:rPr lang="zh-CN" altLang="en-US" dirty="0"/>
              <a:t>在没有气源以备冷转发动机的情况下不得停车。如果内部火警发生，必须干冷转发动机。</a:t>
            </a:r>
          </a:p>
          <a:p>
            <a:r>
              <a:rPr lang="en-US" altLang="zh-CN" dirty="0"/>
              <a:t>2. </a:t>
            </a:r>
            <a:r>
              <a:rPr lang="zh-CN" altLang="en-US" dirty="0"/>
              <a:t>如果发动机在高于低慢功率工作过，在停车之前先将推力手柄收回到慢车位置，然后让发动机在低慢车工作至少</a:t>
            </a:r>
            <a:r>
              <a:rPr lang="en-US" altLang="zh-CN" dirty="0"/>
              <a:t>3</a:t>
            </a:r>
            <a:r>
              <a:rPr lang="zh-CN" altLang="en-US" dirty="0"/>
              <a:t>分钟。</a:t>
            </a:r>
          </a:p>
          <a:p>
            <a:r>
              <a:rPr lang="en-US" altLang="zh-CN" dirty="0"/>
              <a:t>3. </a:t>
            </a:r>
            <a:r>
              <a:rPr lang="zh-CN" altLang="en-US" dirty="0"/>
              <a:t>将相应发动机的启动手柄置于</a:t>
            </a:r>
            <a:r>
              <a:rPr lang="en-US" altLang="zh-CN" dirty="0"/>
              <a:t>OFF</a:t>
            </a:r>
            <a:r>
              <a:rPr lang="zh-CN" altLang="en-US" dirty="0"/>
              <a:t>位。</a:t>
            </a:r>
          </a:p>
          <a:p>
            <a:endParaRPr lang="zh-CN" altLang="en-US" dirty="0"/>
          </a:p>
        </p:txBody>
      </p:sp>
    </p:spTree>
    <p:extLst>
      <p:ext uri="{BB962C8B-B14F-4D97-AF65-F5344CB8AC3E}">
        <p14:creationId xmlns:p14="http://schemas.microsoft.com/office/powerpoint/2010/main" val="134501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§4.9.2	</a:t>
            </a:r>
            <a:r>
              <a:rPr lang="zh-CN" altLang="en-US" dirty="0"/>
              <a:t>发动机正常停车程</a:t>
            </a:r>
            <a:r>
              <a:rPr lang="zh-CN" altLang="en-US" dirty="0" smtClean="0"/>
              <a:t>序</a:t>
            </a:r>
            <a:endParaRPr lang="zh-CN" altLang="en-US" dirty="0"/>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）在发动机停车过程中监控</a:t>
            </a:r>
            <a:r>
              <a:rPr lang="en-US" altLang="zh-CN" dirty="0"/>
              <a:t>EGT</a:t>
            </a:r>
            <a:r>
              <a:rPr lang="zh-CN" altLang="en-US" dirty="0"/>
              <a:t>，</a:t>
            </a:r>
            <a:r>
              <a:rPr lang="en-US" altLang="zh-CN" dirty="0"/>
              <a:t>N1</a:t>
            </a:r>
            <a:r>
              <a:rPr lang="zh-CN" altLang="en-US" dirty="0"/>
              <a:t>和燃油流量指示。</a:t>
            </a:r>
          </a:p>
          <a:p>
            <a:r>
              <a:rPr lang="en-US" altLang="zh-CN" dirty="0"/>
              <a:t>EGT</a:t>
            </a:r>
            <a:r>
              <a:rPr lang="zh-CN" altLang="en-US" dirty="0"/>
              <a:t>和转速下降，说明发动机供油中止。</a:t>
            </a:r>
          </a:p>
          <a:p>
            <a:r>
              <a:rPr lang="zh-CN" altLang="en-US" dirty="0"/>
              <a:t>（</a:t>
            </a:r>
            <a:r>
              <a:rPr lang="en-US" altLang="zh-CN" dirty="0"/>
              <a:t>2</a:t>
            </a:r>
            <a:r>
              <a:rPr lang="zh-CN" altLang="en-US" dirty="0"/>
              <a:t>）发动机停车后注意火警指示。</a:t>
            </a:r>
          </a:p>
          <a:p>
            <a:r>
              <a:rPr lang="zh-CN" altLang="en-US" dirty="0"/>
              <a:t>如果出现火警，立即执行发动机应急停车程序</a:t>
            </a:r>
          </a:p>
          <a:p>
            <a:r>
              <a:rPr lang="zh-CN" altLang="en-US" dirty="0"/>
              <a:t>（</a:t>
            </a:r>
            <a:r>
              <a:rPr lang="en-US" altLang="zh-CN" dirty="0"/>
              <a:t>3</a:t>
            </a:r>
            <a:r>
              <a:rPr lang="zh-CN" altLang="en-US" dirty="0"/>
              <a:t>）当发动机停车后所有转子停转，</a:t>
            </a:r>
            <a:r>
              <a:rPr lang="en-US" altLang="zh-CN" dirty="0"/>
              <a:t>EGT</a:t>
            </a:r>
            <a:r>
              <a:rPr lang="zh-CN" altLang="en-US" dirty="0"/>
              <a:t>通常会上升。</a:t>
            </a:r>
          </a:p>
          <a:p>
            <a:r>
              <a:rPr lang="en-US" altLang="zh-CN" dirty="0"/>
              <a:t>4. </a:t>
            </a:r>
            <a:r>
              <a:rPr lang="zh-CN" altLang="en-US" dirty="0"/>
              <a:t>将组件电门，燃油增压泵电门置于</a:t>
            </a:r>
            <a:r>
              <a:rPr lang="en-US" altLang="zh-CN" dirty="0"/>
              <a:t>OFF</a:t>
            </a:r>
            <a:r>
              <a:rPr lang="zh-CN" altLang="en-US" dirty="0"/>
              <a:t>位置。确认相应发动机的燃油低压维护信息出现</a:t>
            </a:r>
            <a:r>
              <a:rPr lang="zh-CN" altLang="en-US" dirty="0" smtClean="0"/>
              <a:t>。</a:t>
            </a:r>
            <a:endParaRPr lang="zh-CN" altLang="en-US" dirty="0"/>
          </a:p>
        </p:txBody>
      </p:sp>
    </p:spTree>
    <p:extLst>
      <p:ext uri="{BB962C8B-B14F-4D97-AF65-F5344CB8AC3E}">
        <p14:creationId xmlns:p14="http://schemas.microsoft.com/office/powerpoint/2010/main" val="3028877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33311" y="1528130"/>
            <a:ext cx="7190715" cy="41148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43" y="1534944"/>
            <a:ext cx="2581583" cy="4942716"/>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3431464" y="1600914"/>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启动手柄</a:t>
            </a:r>
            <a:endParaRPr lang="zh-CN" altLang="en-US" dirty="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2752353" y="5864150"/>
            <a:ext cx="246715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制动组件和驱动电门</a:t>
            </a:r>
            <a:endParaRPr lang="zh-CN" altLang="en-US" dirty="0">
              <a:latin typeface="方正超粗黑_GBK" panose="03000509000000000000" pitchFamily="65" charset="-122"/>
              <a:ea typeface="方正超粗黑_GBK" panose="03000509000000000000" pitchFamily="65" charset="-122"/>
            </a:endParaRPr>
          </a:p>
        </p:txBody>
      </p:sp>
      <p:cxnSp>
        <p:nvCxnSpPr>
          <p:cNvPr id="12" name="直接箭头连接符 11"/>
          <p:cNvCxnSpPr>
            <a:stCxn id="8" idx="2"/>
          </p:cNvCxnSpPr>
          <p:nvPr/>
        </p:nvCxnSpPr>
        <p:spPr>
          <a:xfrm flipH="1">
            <a:off x="2816527" y="1970246"/>
            <a:ext cx="1197220" cy="146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0"/>
          </p:cNvCxnSpPr>
          <p:nvPr/>
        </p:nvCxnSpPr>
        <p:spPr>
          <a:xfrm flipH="1" flipV="1">
            <a:off x="2641661" y="5114246"/>
            <a:ext cx="1344270" cy="74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 idx="3"/>
          </p:cNvCxnSpPr>
          <p:nvPr/>
        </p:nvCxnSpPr>
        <p:spPr>
          <a:xfrm flipH="1">
            <a:off x="2261880" y="4006302"/>
            <a:ext cx="980946" cy="34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3"/>
          </p:cNvCxnSpPr>
          <p:nvPr/>
        </p:nvCxnSpPr>
        <p:spPr>
          <a:xfrm flipH="1">
            <a:off x="2000436" y="4006302"/>
            <a:ext cx="1242390" cy="250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317171" y="3762929"/>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启动连杆</a:t>
            </a:r>
            <a:endParaRPr lang="zh-CN" altLang="en-US" dirty="0">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305909" y="316875"/>
            <a:ext cx="5391510" cy="830997"/>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每</a:t>
            </a:r>
            <a:r>
              <a:rPr lang="zh-CN" altLang="en-US" sz="2400" dirty="0">
                <a:latin typeface="方正超粗黑_GBK" panose="03000509000000000000" pitchFamily="65" charset="-122"/>
                <a:ea typeface="方正超粗黑_GBK" panose="03000509000000000000" pitchFamily="65" charset="-122"/>
              </a:rPr>
              <a:t>台</a:t>
            </a:r>
            <a:r>
              <a:rPr lang="zh-CN" altLang="en-US" sz="2400" dirty="0" smtClean="0">
                <a:latin typeface="方正超粗黑_GBK" panose="03000509000000000000" pitchFamily="65" charset="-122"/>
                <a:ea typeface="方正超粗黑_GBK" panose="03000509000000000000" pitchFamily="65" charset="-122"/>
              </a:rPr>
              <a:t>发</a:t>
            </a:r>
            <a:r>
              <a:rPr lang="zh-CN" altLang="en-US" sz="2400" dirty="0">
                <a:latin typeface="方正超粗黑_GBK" panose="03000509000000000000" pitchFamily="65" charset="-122"/>
                <a:ea typeface="方正超粗黑_GBK" panose="03000509000000000000" pitchFamily="65" charset="-122"/>
              </a:rPr>
              <a:t>动机启动手柄作动</a:t>
            </a:r>
            <a:r>
              <a:rPr lang="en-US" altLang="zh-CN" sz="2400" dirty="0">
                <a:solidFill>
                  <a:srgbClr val="C00000"/>
                </a:solidFill>
                <a:latin typeface="方正超粗黑_GBK" panose="03000509000000000000" pitchFamily="65" charset="-122"/>
                <a:ea typeface="方正超粗黑_GBK" panose="03000509000000000000" pitchFamily="65" charset="-122"/>
              </a:rPr>
              <a:t>6</a:t>
            </a:r>
            <a:r>
              <a:rPr lang="zh-CN" altLang="en-US" sz="2400" dirty="0">
                <a:solidFill>
                  <a:srgbClr val="C00000"/>
                </a:solidFill>
                <a:latin typeface="方正超粗黑_GBK" panose="03000509000000000000" pitchFamily="65" charset="-122"/>
                <a:ea typeface="方正超粗黑_GBK" panose="03000509000000000000" pitchFamily="65" charset="-122"/>
              </a:rPr>
              <a:t>个</a:t>
            </a:r>
            <a:r>
              <a:rPr lang="zh-CN" altLang="en-US" sz="2400" dirty="0">
                <a:latin typeface="方正超粗黑_GBK" panose="03000509000000000000" pitchFamily="65" charset="-122"/>
                <a:ea typeface="方正超粗黑_GBK" panose="03000509000000000000" pitchFamily="65" charset="-122"/>
              </a:rPr>
              <a:t>电门，每个电门有</a:t>
            </a:r>
            <a:r>
              <a:rPr lang="en-US" altLang="zh-CN" sz="2400" dirty="0">
                <a:solidFill>
                  <a:srgbClr val="C00000"/>
                </a:solidFill>
                <a:latin typeface="方正超粗黑_GBK" panose="03000509000000000000" pitchFamily="65" charset="-122"/>
                <a:ea typeface="方正超粗黑_GBK" panose="03000509000000000000" pitchFamily="65" charset="-122"/>
              </a:rPr>
              <a:t>CUTOFF</a:t>
            </a:r>
            <a:r>
              <a:rPr lang="zh-CN" altLang="en-US" sz="2400" dirty="0">
                <a:latin typeface="方正超粗黑_GBK" panose="03000509000000000000" pitchFamily="65" charset="-122"/>
                <a:ea typeface="方正超粗黑_GBK" panose="03000509000000000000" pitchFamily="65" charset="-122"/>
              </a:rPr>
              <a:t>和</a:t>
            </a:r>
            <a:r>
              <a:rPr lang="en-US" altLang="zh-CN" sz="2400" dirty="0">
                <a:solidFill>
                  <a:srgbClr val="C00000"/>
                </a:solidFill>
                <a:latin typeface="方正超粗黑_GBK" panose="03000509000000000000" pitchFamily="65" charset="-122"/>
                <a:ea typeface="方正超粗黑_GBK" panose="03000509000000000000" pitchFamily="65" charset="-122"/>
              </a:rPr>
              <a:t>IDLE</a:t>
            </a:r>
            <a:r>
              <a:rPr lang="zh-CN" altLang="en-US" sz="2400" dirty="0">
                <a:latin typeface="方正超粗黑_GBK" panose="03000509000000000000" pitchFamily="65" charset="-122"/>
                <a:ea typeface="方正超粗黑_GBK" panose="03000509000000000000" pitchFamily="65" charset="-122"/>
              </a:rPr>
              <a:t>二个位置。</a:t>
            </a:r>
          </a:p>
        </p:txBody>
      </p:sp>
      <p:sp>
        <p:nvSpPr>
          <p:cNvPr id="21" name="圆角矩形 20"/>
          <p:cNvSpPr/>
          <p:nvPr/>
        </p:nvSpPr>
        <p:spPr>
          <a:xfrm>
            <a:off x="10049774" y="1682151"/>
            <a:ext cx="1811533" cy="67286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0049774" y="2441276"/>
            <a:ext cx="1811533" cy="67286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0038371" y="3200398"/>
            <a:ext cx="1811533" cy="1148795"/>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2336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§4.9.3	</a:t>
            </a:r>
            <a:r>
              <a:rPr lang="zh-CN" altLang="en-US" dirty="0"/>
              <a:t>发动机内部起火应急停车程</a:t>
            </a:r>
            <a:r>
              <a:rPr lang="zh-CN" altLang="en-US" dirty="0" smtClean="0"/>
              <a:t>序</a:t>
            </a:r>
            <a:endParaRPr lang="zh-CN" altLang="en-US" dirty="0"/>
          </a:p>
        </p:txBody>
      </p:sp>
      <p:sp>
        <p:nvSpPr>
          <p:cNvPr id="3" name="内容占位符 2"/>
          <p:cNvSpPr>
            <a:spLocks noGrp="1"/>
          </p:cNvSpPr>
          <p:nvPr>
            <p:ph idx="1"/>
          </p:nvPr>
        </p:nvSpPr>
        <p:spPr/>
        <p:txBody>
          <a:bodyPr/>
          <a:lstStyle/>
          <a:p>
            <a:r>
              <a:rPr lang="zh-CN" altLang="en-US" dirty="0" smtClean="0"/>
              <a:t>如</a:t>
            </a:r>
            <a:r>
              <a:rPr lang="zh-CN" altLang="en-US" dirty="0"/>
              <a:t>果发动机出现内部火情，执行以下步骤：</a:t>
            </a:r>
          </a:p>
          <a:p>
            <a:r>
              <a:rPr lang="en-US" altLang="zh-CN" dirty="0"/>
              <a:t>1. </a:t>
            </a:r>
            <a:r>
              <a:rPr lang="zh-CN" altLang="en-US" dirty="0"/>
              <a:t>把发动机推力手柄收回到慢车位置。</a:t>
            </a:r>
          </a:p>
          <a:p>
            <a:r>
              <a:rPr lang="en-US" altLang="zh-CN" dirty="0"/>
              <a:t>2. </a:t>
            </a:r>
            <a:r>
              <a:rPr lang="zh-CN" altLang="en-US" dirty="0"/>
              <a:t>启动手柄放置在</a:t>
            </a:r>
            <a:r>
              <a:rPr lang="en-US" altLang="zh-CN" dirty="0"/>
              <a:t>OFF</a:t>
            </a:r>
            <a:r>
              <a:rPr lang="zh-CN" altLang="en-US" dirty="0"/>
              <a:t>（关断）位。</a:t>
            </a:r>
          </a:p>
          <a:p>
            <a:r>
              <a:rPr lang="en-US" altLang="zh-CN" dirty="0"/>
              <a:t>3. </a:t>
            </a:r>
            <a:r>
              <a:rPr lang="zh-CN" altLang="en-US" dirty="0"/>
              <a:t>在中央显示组件上监控停车时的</a:t>
            </a:r>
            <a:r>
              <a:rPr lang="en-US" altLang="zh-CN" dirty="0"/>
              <a:t>EGT</a:t>
            </a:r>
            <a:r>
              <a:rPr lang="zh-CN" altLang="en-US" dirty="0"/>
              <a:t>，</a:t>
            </a:r>
            <a:r>
              <a:rPr lang="en-US" altLang="zh-CN" dirty="0"/>
              <a:t>N1</a:t>
            </a:r>
            <a:r>
              <a:rPr lang="zh-CN" altLang="en-US" dirty="0"/>
              <a:t>、</a:t>
            </a:r>
            <a:r>
              <a:rPr lang="en-US" altLang="zh-CN" dirty="0"/>
              <a:t>N2</a:t>
            </a:r>
            <a:r>
              <a:rPr lang="zh-CN" altLang="en-US" dirty="0"/>
              <a:t>和燃油流量。</a:t>
            </a:r>
          </a:p>
          <a:p>
            <a:r>
              <a:rPr lang="en-US" altLang="zh-CN" dirty="0"/>
              <a:t>4. </a:t>
            </a:r>
            <a:r>
              <a:rPr lang="zh-CN" altLang="en-US" dirty="0"/>
              <a:t>当</a:t>
            </a:r>
            <a:r>
              <a:rPr lang="en-US" altLang="zh-CN" dirty="0"/>
              <a:t>N2</a:t>
            </a:r>
            <a:r>
              <a:rPr lang="zh-CN" altLang="en-US" dirty="0"/>
              <a:t>减小至低于</a:t>
            </a:r>
            <a:r>
              <a:rPr lang="en-US" altLang="zh-CN" dirty="0"/>
              <a:t>30%</a:t>
            </a:r>
            <a:r>
              <a:rPr lang="zh-CN" altLang="en-US" dirty="0"/>
              <a:t>时，做以下步骤：</a:t>
            </a:r>
          </a:p>
          <a:p>
            <a:r>
              <a:rPr lang="zh-CN" altLang="en-US" dirty="0"/>
              <a:t>警告：在</a:t>
            </a:r>
            <a:r>
              <a:rPr lang="en-US" altLang="zh-CN" dirty="0"/>
              <a:t>N2</a:t>
            </a:r>
            <a:r>
              <a:rPr lang="zh-CN" altLang="en-US" dirty="0"/>
              <a:t>高于</a:t>
            </a:r>
            <a:r>
              <a:rPr lang="en-US" altLang="zh-CN" dirty="0"/>
              <a:t>30%</a:t>
            </a:r>
            <a:r>
              <a:rPr lang="zh-CN" altLang="en-US" dirty="0"/>
              <a:t>时不能再次接通启动机。否则可能损害启动机。</a:t>
            </a:r>
          </a:p>
          <a:p>
            <a:endParaRPr lang="zh-CN" altLang="en-US" dirty="0"/>
          </a:p>
        </p:txBody>
      </p:sp>
    </p:spTree>
    <p:extLst>
      <p:ext uri="{BB962C8B-B14F-4D97-AF65-F5344CB8AC3E}">
        <p14:creationId xmlns:p14="http://schemas.microsoft.com/office/powerpoint/2010/main" val="3053234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§4.9.3	</a:t>
            </a:r>
            <a:r>
              <a:rPr lang="zh-CN" altLang="en-US" dirty="0"/>
              <a:t>发动机内部起火应急停车程</a:t>
            </a:r>
            <a:r>
              <a:rPr lang="zh-CN" altLang="en-US" dirty="0" smtClean="0"/>
              <a:t>序</a:t>
            </a:r>
            <a:endParaRPr lang="zh-CN" altLang="en-US" dirty="0"/>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）将</a:t>
            </a:r>
            <a:r>
              <a:rPr lang="en-US" altLang="zh-CN" dirty="0"/>
              <a:t>P5</a:t>
            </a:r>
            <a:r>
              <a:rPr lang="zh-CN" altLang="en-US" dirty="0"/>
              <a:t>板上的启动电门置于“地面”位（确认转动发动机的气源压力可用）。</a:t>
            </a:r>
          </a:p>
          <a:p>
            <a:r>
              <a:rPr lang="zh-CN" altLang="en-US" dirty="0"/>
              <a:t>（</a:t>
            </a:r>
            <a:r>
              <a:rPr lang="en-US" altLang="zh-CN" dirty="0"/>
              <a:t>2</a:t>
            </a:r>
            <a:r>
              <a:rPr lang="zh-CN" altLang="en-US" dirty="0"/>
              <a:t>）冷转发动机</a:t>
            </a:r>
            <a:r>
              <a:rPr lang="en-US" altLang="zh-CN" dirty="0"/>
              <a:t>30</a:t>
            </a:r>
            <a:r>
              <a:rPr lang="zh-CN" altLang="en-US" dirty="0"/>
              <a:t>秒，或者直到火熄灭。</a:t>
            </a:r>
          </a:p>
          <a:p>
            <a:r>
              <a:rPr lang="zh-CN" altLang="en-US" dirty="0"/>
              <a:t>注意：如果有发动机内部火情，不用遵守启动机时间限制。</a:t>
            </a:r>
          </a:p>
          <a:p>
            <a:r>
              <a:rPr lang="en-US" altLang="zh-CN" dirty="0"/>
              <a:t>5. </a:t>
            </a:r>
            <a:r>
              <a:rPr lang="zh-CN" altLang="en-US" dirty="0"/>
              <a:t>如果内部火情持续，使用灭火剂灭火</a:t>
            </a:r>
            <a:r>
              <a:rPr lang="zh-CN" altLang="en-US" dirty="0" smtClean="0"/>
              <a:t>。</a:t>
            </a:r>
            <a:endParaRPr lang="zh-CN" altLang="en-US" dirty="0"/>
          </a:p>
        </p:txBody>
      </p:sp>
    </p:spTree>
    <p:extLst>
      <p:ext uri="{BB962C8B-B14F-4D97-AF65-F5344CB8AC3E}">
        <p14:creationId xmlns:p14="http://schemas.microsoft.com/office/powerpoint/2010/main" val="2807434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§4.9.3	</a:t>
            </a:r>
            <a:r>
              <a:rPr lang="zh-CN" altLang="en-US" dirty="0"/>
              <a:t>发动机内部起火应急停车程</a:t>
            </a:r>
            <a:r>
              <a:rPr lang="zh-CN" altLang="en-US" dirty="0" smtClean="0"/>
              <a:t>序</a:t>
            </a:r>
            <a:endParaRPr lang="zh-CN" altLang="en-US" dirty="0"/>
          </a:p>
        </p:txBody>
      </p:sp>
      <p:sp>
        <p:nvSpPr>
          <p:cNvPr id="3" name="内容占位符 2"/>
          <p:cNvSpPr>
            <a:spLocks noGrp="1"/>
          </p:cNvSpPr>
          <p:nvPr>
            <p:ph idx="1"/>
          </p:nvPr>
        </p:nvSpPr>
        <p:spPr/>
        <p:txBody>
          <a:bodyPr/>
          <a:lstStyle/>
          <a:p>
            <a:r>
              <a:rPr lang="zh-CN" altLang="en-US" dirty="0"/>
              <a:t>注意</a:t>
            </a:r>
            <a:r>
              <a:rPr lang="zh-CN" altLang="en-US" dirty="0" smtClean="0"/>
              <a:t>：（</a:t>
            </a:r>
            <a:r>
              <a:rPr lang="en-US" altLang="zh-CN" dirty="0"/>
              <a:t>1</a:t>
            </a:r>
            <a:r>
              <a:rPr lang="zh-CN" altLang="en-US" dirty="0"/>
              <a:t>）控制火情时不要使用灭火剂，除非发干冷转程序失效。如果使用灭火剂，必须更换发动机</a:t>
            </a:r>
            <a:r>
              <a:rPr lang="zh-CN" altLang="en-US" dirty="0" smtClean="0"/>
              <a:t>。</a:t>
            </a:r>
            <a:endParaRPr lang="en-US" altLang="zh-CN" dirty="0" smtClean="0"/>
          </a:p>
          <a:p>
            <a:r>
              <a:rPr lang="zh-CN" altLang="en-US" dirty="0" smtClean="0"/>
              <a:t>（</a:t>
            </a:r>
            <a:r>
              <a:rPr lang="en-US" altLang="zh-CN" dirty="0"/>
              <a:t>2</a:t>
            </a:r>
            <a:r>
              <a:rPr lang="zh-CN" altLang="en-US" dirty="0"/>
              <a:t>）在发动机启动和停车时，如果尾喷管喷火或有烟，则说明发动机内部起火</a:t>
            </a:r>
            <a:r>
              <a:rPr lang="zh-CN" altLang="en-US" dirty="0" smtClean="0"/>
              <a:t>。</a:t>
            </a:r>
            <a:endParaRPr lang="en-US" altLang="zh-CN" dirty="0" smtClean="0"/>
          </a:p>
          <a:p>
            <a:r>
              <a:rPr lang="zh-CN" altLang="en-US" dirty="0" smtClean="0"/>
              <a:t>（</a:t>
            </a:r>
            <a:r>
              <a:rPr lang="en-US" altLang="zh-CN" dirty="0"/>
              <a:t>3</a:t>
            </a:r>
            <a:r>
              <a:rPr lang="zh-CN" altLang="en-US" dirty="0"/>
              <a:t>）</a:t>
            </a:r>
            <a:r>
              <a:rPr lang="en-US" altLang="zh-CN" dirty="0"/>
              <a:t>EGT</a:t>
            </a:r>
            <a:r>
              <a:rPr lang="zh-CN" altLang="en-US" dirty="0"/>
              <a:t>有可能高于红线限制。如果</a:t>
            </a:r>
            <a:r>
              <a:rPr lang="en-US" altLang="zh-CN" dirty="0"/>
              <a:t>N2</a:t>
            </a:r>
            <a:r>
              <a:rPr lang="zh-CN" altLang="en-US" dirty="0"/>
              <a:t>低于</a:t>
            </a:r>
            <a:r>
              <a:rPr lang="en-US" altLang="zh-CN" dirty="0"/>
              <a:t>4%</a:t>
            </a:r>
            <a:r>
              <a:rPr lang="zh-CN" altLang="en-US" dirty="0"/>
              <a:t>，无</a:t>
            </a:r>
            <a:r>
              <a:rPr lang="en-US" altLang="zh-CN" dirty="0"/>
              <a:t>EGT</a:t>
            </a:r>
            <a:r>
              <a:rPr lang="zh-CN" altLang="en-US" dirty="0"/>
              <a:t>指示。要保持向</a:t>
            </a:r>
            <a:r>
              <a:rPr lang="en-US" altLang="zh-CN" dirty="0"/>
              <a:t>EEC</a:t>
            </a:r>
            <a:r>
              <a:rPr lang="zh-CN" altLang="en-US" dirty="0"/>
              <a:t>供电，</a:t>
            </a:r>
            <a:r>
              <a:rPr lang="en-US" altLang="zh-CN" dirty="0"/>
              <a:t>N2</a:t>
            </a:r>
            <a:r>
              <a:rPr lang="zh-CN" altLang="en-US" dirty="0"/>
              <a:t>必须高于</a:t>
            </a:r>
            <a:r>
              <a:rPr lang="en-US" altLang="zh-CN" dirty="0"/>
              <a:t>4%</a:t>
            </a:r>
            <a:r>
              <a:rPr lang="zh-CN" altLang="en-US" dirty="0" smtClean="0"/>
              <a:t>。</a:t>
            </a:r>
            <a:endParaRPr lang="en-US" altLang="zh-CN" dirty="0" smtClean="0"/>
          </a:p>
          <a:p>
            <a:r>
              <a:rPr lang="zh-CN" altLang="en-US" dirty="0" smtClean="0"/>
              <a:t>（</a:t>
            </a:r>
            <a:r>
              <a:rPr lang="en-US" altLang="zh-CN" dirty="0"/>
              <a:t>4</a:t>
            </a:r>
            <a:r>
              <a:rPr lang="zh-CN" altLang="en-US" dirty="0"/>
              <a:t>）发动机热部件能抗高温。通常，如果在发动机能干冷转前允许火燃烧，对发动机损害较小。如果使用灭火剂，对发动机损害会更大。灭火瓶里的化学成份能引起腐蚀。因为发动机部件不能均匀冷却，所以会损害发动机。</a:t>
            </a:r>
          </a:p>
        </p:txBody>
      </p:sp>
    </p:spTree>
    <p:extLst>
      <p:ext uri="{BB962C8B-B14F-4D97-AF65-F5344CB8AC3E}">
        <p14:creationId xmlns:p14="http://schemas.microsoft.com/office/powerpoint/2010/main" val="4268869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§4.9.4	</a:t>
            </a:r>
            <a:r>
              <a:rPr lang="zh-CN" altLang="en-US" dirty="0"/>
              <a:t>发动机外部起火应急停车程序</a:t>
            </a:r>
          </a:p>
        </p:txBody>
      </p:sp>
      <p:sp>
        <p:nvSpPr>
          <p:cNvPr id="3" name="内容占位符 2"/>
          <p:cNvSpPr>
            <a:spLocks noGrp="1"/>
          </p:cNvSpPr>
          <p:nvPr>
            <p:ph idx="1"/>
          </p:nvPr>
        </p:nvSpPr>
        <p:spPr/>
        <p:txBody>
          <a:bodyPr>
            <a:normAutofit fontScale="92500" lnSpcReduction="10000"/>
          </a:bodyPr>
          <a:lstStyle/>
          <a:p>
            <a:r>
              <a:rPr lang="en-US" altLang="zh-CN" dirty="0" smtClean="0"/>
              <a:t>1</a:t>
            </a:r>
            <a:r>
              <a:rPr lang="en-US" altLang="zh-CN" dirty="0"/>
              <a:t>. </a:t>
            </a:r>
            <a:r>
              <a:rPr lang="zh-CN" altLang="en-US" dirty="0"/>
              <a:t>将推力手柄收回到慢车位。</a:t>
            </a:r>
          </a:p>
          <a:p>
            <a:r>
              <a:rPr lang="en-US" altLang="zh-CN" dirty="0"/>
              <a:t>2. </a:t>
            </a:r>
            <a:r>
              <a:rPr lang="zh-CN" altLang="en-US" dirty="0"/>
              <a:t>将启动手柄置于</a:t>
            </a:r>
            <a:r>
              <a:rPr lang="en-US" altLang="zh-CN" dirty="0"/>
              <a:t>OFF</a:t>
            </a:r>
            <a:r>
              <a:rPr lang="zh-CN" altLang="en-US" dirty="0"/>
              <a:t>（关断）位置。</a:t>
            </a:r>
          </a:p>
          <a:p>
            <a:r>
              <a:rPr lang="en-US" altLang="zh-CN" dirty="0"/>
              <a:t>3. </a:t>
            </a:r>
            <a:r>
              <a:rPr lang="zh-CN" altLang="en-US" dirty="0"/>
              <a:t>提起位于中央操纵台</a:t>
            </a:r>
            <a:r>
              <a:rPr lang="en-US" altLang="zh-CN" dirty="0"/>
              <a:t>P8</a:t>
            </a:r>
            <a:r>
              <a:rPr lang="zh-CN" altLang="en-US" dirty="0"/>
              <a:t>板上的灭火手柄</a:t>
            </a:r>
          </a:p>
          <a:p>
            <a:r>
              <a:rPr lang="en-US" altLang="zh-CN" dirty="0"/>
              <a:t>4. </a:t>
            </a:r>
            <a:r>
              <a:rPr lang="zh-CN" altLang="en-US" dirty="0"/>
              <a:t>将</a:t>
            </a:r>
            <a:r>
              <a:rPr lang="en-US" altLang="zh-CN" dirty="0"/>
              <a:t>P5</a:t>
            </a:r>
            <a:r>
              <a:rPr lang="zh-CN" altLang="en-US" dirty="0"/>
              <a:t>板上的燃油箱增压泵（前泵和后泵）电门置于</a:t>
            </a:r>
            <a:r>
              <a:rPr lang="en-US" altLang="zh-CN" dirty="0"/>
              <a:t>OFF</a:t>
            </a:r>
            <a:r>
              <a:rPr lang="zh-CN" altLang="en-US" dirty="0"/>
              <a:t>位</a:t>
            </a:r>
          </a:p>
          <a:p>
            <a:r>
              <a:rPr lang="en-US" altLang="zh-CN" dirty="0"/>
              <a:t>5. </a:t>
            </a:r>
            <a:r>
              <a:rPr lang="zh-CN" altLang="en-US" dirty="0"/>
              <a:t>左转或右转发动机灭火手柄（释放</a:t>
            </a:r>
            <a:r>
              <a:rPr lang="en-US" altLang="zh-CN" dirty="0"/>
              <a:t>1</a:t>
            </a:r>
            <a:r>
              <a:rPr lang="zh-CN" altLang="en-US" dirty="0"/>
              <a:t>或</a:t>
            </a:r>
            <a:r>
              <a:rPr lang="en-US" altLang="zh-CN" dirty="0"/>
              <a:t>2</a:t>
            </a:r>
            <a:r>
              <a:rPr lang="zh-CN" altLang="en-US" dirty="0"/>
              <a:t>）并保持</a:t>
            </a:r>
            <a:r>
              <a:rPr lang="en-US" altLang="zh-CN" dirty="0"/>
              <a:t>1</a:t>
            </a:r>
            <a:r>
              <a:rPr lang="zh-CN" altLang="en-US" dirty="0"/>
              <a:t>秒钟。</a:t>
            </a:r>
          </a:p>
          <a:p>
            <a:r>
              <a:rPr lang="zh-CN" altLang="en-US" dirty="0"/>
              <a:t>向左转动，释放的是左灭瓶，向右转动，释放的是右灭火瓶。</a:t>
            </a:r>
          </a:p>
          <a:p>
            <a:r>
              <a:rPr lang="en-US" altLang="zh-CN" dirty="0"/>
              <a:t>6. </a:t>
            </a:r>
            <a:r>
              <a:rPr lang="zh-CN" altLang="en-US" dirty="0"/>
              <a:t>如果火警继续存在，转动发动机灭火手柄并保持</a:t>
            </a:r>
            <a:r>
              <a:rPr lang="en-US" altLang="zh-CN" dirty="0"/>
              <a:t>1</a:t>
            </a:r>
            <a:r>
              <a:rPr lang="zh-CN" altLang="en-US" dirty="0"/>
              <a:t>秒，释放另一个灭火瓶</a:t>
            </a:r>
            <a:r>
              <a:rPr lang="zh-CN" altLang="en-US" dirty="0" smtClean="0"/>
              <a:t>。注</a:t>
            </a:r>
            <a:r>
              <a:rPr lang="zh-CN" altLang="en-US" dirty="0"/>
              <a:t>意：灭火系统对发动机外部火情在整流罩关闭时效果好，因为系统被释放到整流罩下的封闭空间。灭火系统对发动机外部火情在整流罩打开时效果不好，因为系统被释放到发动机周围的空气中。</a:t>
            </a:r>
          </a:p>
          <a:p>
            <a:endParaRPr lang="zh-CN" altLang="en-US" dirty="0"/>
          </a:p>
        </p:txBody>
      </p:sp>
    </p:spTree>
    <p:extLst>
      <p:ext uri="{BB962C8B-B14F-4D97-AF65-F5344CB8AC3E}">
        <p14:creationId xmlns:p14="http://schemas.microsoft.com/office/powerpoint/2010/main" val="263812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§4.9.5	</a:t>
            </a:r>
            <a:r>
              <a:rPr lang="zh-CN" altLang="en-US" dirty="0"/>
              <a:t>发动机故障或失速应急停车程序</a:t>
            </a:r>
          </a:p>
        </p:txBody>
      </p:sp>
      <p:sp>
        <p:nvSpPr>
          <p:cNvPr id="3" name="内容占位符 2"/>
          <p:cNvSpPr>
            <a:spLocks noGrp="1"/>
          </p:cNvSpPr>
          <p:nvPr>
            <p:ph idx="1"/>
          </p:nvPr>
        </p:nvSpPr>
        <p:spPr/>
        <p:txBody>
          <a:bodyPr>
            <a:normAutofit/>
          </a:bodyPr>
          <a:lstStyle/>
          <a:p>
            <a:r>
              <a:rPr lang="en-US" altLang="zh-CN" dirty="0" smtClean="0"/>
              <a:t>1</a:t>
            </a:r>
            <a:r>
              <a:rPr lang="en-US" altLang="zh-CN" dirty="0"/>
              <a:t>. </a:t>
            </a:r>
            <a:r>
              <a:rPr lang="zh-CN" altLang="en-US" dirty="0"/>
              <a:t>将正推力手柄收回到最小慢车位置。</a:t>
            </a:r>
          </a:p>
          <a:p>
            <a:r>
              <a:rPr lang="zh-CN" altLang="en-US" dirty="0"/>
              <a:t>发动机参数突然改变，振动值增加，可以指示发动机故障，这时应停车并纠正振动或参数改变的原因。在振动和参数改变的原因被查明并纠正前不要再次起发动机。</a:t>
            </a:r>
          </a:p>
          <a:p>
            <a:r>
              <a:rPr lang="en-US" altLang="zh-CN" dirty="0"/>
              <a:t>2. </a:t>
            </a:r>
            <a:r>
              <a:rPr lang="zh-CN" altLang="en-US" dirty="0"/>
              <a:t>将中央操纵台上的启动手柄置于“关断”位。</a:t>
            </a:r>
          </a:p>
          <a:p>
            <a:r>
              <a:rPr lang="en-US" altLang="zh-CN" dirty="0"/>
              <a:t>3. </a:t>
            </a:r>
            <a:r>
              <a:rPr lang="zh-CN" altLang="en-US" dirty="0"/>
              <a:t>找出故障类别</a:t>
            </a:r>
          </a:p>
          <a:p>
            <a:r>
              <a:rPr lang="zh-CN" altLang="en-US" dirty="0"/>
              <a:t>如果听到诸如放炮、爆炸之类的噪音，不要启动发动机。发动机熄火时，</a:t>
            </a:r>
            <a:r>
              <a:rPr lang="en-US" altLang="zh-CN" dirty="0"/>
              <a:t>EGT</a:t>
            </a:r>
            <a:r>
              <a:rPr lang="zh-CN" altLang="en-US" dirty="0"/>
              <a:t>、</a:t>
            </a:r>
            <a:r>
              <a:rPr lang="en-US" altLang="zh-CN" dirty="0"/>
              <a:t>N2</a:t>
            </a:r>
            <a:r>
              <a:rPr lang="zh-CN" altLang="en-US" dirty="0"/>
              <a:t>、</a:t>
            </a:r>
            <a:r>
              <a:rPr lang="en-US" altLang="zh-CN" dirty="0"/>
              <a:t>N1</a:t>
            </a:r>
            <a:r>
              <a:rPr lang="zh-CN" altLang="en-US" dirty="0"/>
              <a:t>快速减小，低滑油压力和异常的指示也会发生。</a:t>
            </a:r>
          </a:p>
          <a:p>
            <a:endParaRPr lang="zh-CN" altLang="en-US" dirty="0"/>
          </a:p>
        </p:txBody>
      </p:sp>
    </p:spTree>
    <p:extLst>
      <p:ext uri="{BB962C8B-B14F-4D97-AF65-F5344CB8AC3E}">
        <p14:creationId xmlns:p14="http://schemas.microsoft.com/office/powerpoint/2010/main" val="2447770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§4.9.5	</a:t>
            </a:r>
            <a:r>
              <a:rPr lang="zh-CN" altLang="en-US" dirty="0"/>
              <a:t>发动机故障或失速应急停车程序</a:t>
            </a:r>
          </a:p>
        </p:txBody>
      </p:sp>
      <p:sp>
        <p:nvSpPr>
          <p:cNvPr id="3" name="内容占位符 2"/>
          <p:cNvSpPr>
            <a:spLocks noGrp="1"/>
          </p:cNvSpPr>
          <p:nvPr>
            <p:ph idx="1"/>
          </p:nvPr>
        </p:nvSpPr>
        <p:spPr/>
        <p:txBody>
          <a:bodyPr>
            <a:normAutofit/>
          </a:bodyPr>
          <a:lstStyle/>
          <a:p>
            <a:r>
              <a:rPr lang="en-US" altLang="zh-CN" dirty="0" smtClean="0"/>
              <a:t>1</a:t>
            </a:r>
            <a:r>
              <a:rPr lang="en-US" altLang="zh-CN" dirty="0"/>
              <a:t>. 4. </a:t>
            </a:r>
            <a:r>
              <a:rPr lang="zh-CN" altLang="en-US" dirty="0"/>
              <a:t>如果熄火不是由发动机故障引起的，做以下上骤：</a:t>
            </a:r>
          </a:p>
          <a:p>
            <a:r>
              <a:rPr lang="zh-CN" altLang="en-US" dirty="0"/>
              <a:t>注意：发动机快速停车期间，当发动机转子一停止转动，通过发动机的冷却空气就会快速减少直到停止。冷却空气的突然减少导致涡轮叶片与护罩产生摩擦，低压涡轮卡死。</a:t>
            </a:r>
          </a:p>
          <a:p>
            <a:r>
              <a:rPr lang="en-US" altLang="zh-CN" dirty="0"/>
              <a:t>5. </a:t>
            </a:r>
            <a:r>
              <a:rPr lang="zh-CN" altLang="en-US" dirty="0"/>
              <a:t>干冷转发动机</a:t>
            </a:r>
            <a:r>
              <a:rPr lang="en-US" altLang="zh-CN" dirty="0"/>
              <a:t>30</a:t>
            </a:r>
            <a:r>
              <a:rPr lang="zh-CN" altLang="en-US" dirty="0"/>
              <a:t>秒或更久，直到</a:t>
            </a:r>
            <a:r>
              <a:rPr lang="en-US" altLang="zh-CN" dirty="0"/>
              <a:t>N1</a:t>
            </a:r>
            <a:r>
              <a:rPr lang="zh-CN" altLang="en-US" dirty="0"/>
              <a:t>、</a:t>
            </a:r>
            <a:r>
              <a:rPr lang="en-US" altLang="zh-CN" dirty="0"/>
              <a:t>N2</a:t>
            </a:r>
            <a:r>
              <a:rPr lang="zh-CN" altLang="en-US" dirty="0"/>
              <a:t>转子运转正常。</a:t>
            </a:r>
          </a:p>
          <a:p>
            <a:r>
              <a:rPr lang="zh-CN" altLang="en-US" dirty="0"/>
              <a:t>注意：干冷发动机不要超过启动机时间限制。</a:t>
            </a:r>
          </a:p>
          <a:p>
            <a:r>
              <a:rPr lang="en-US" altLang="zh-CN" dirty="0"/>
              <a:t>6. </a:t>
            </a:r>
            <a:r>
              <a:rPr lang="zh-CN" altLang="en-US" dirty="0"/>
              <a:t>启动发动机以确认</a:t>
            </a:r>
            <a:r>
              <a:rPr lang="en-US" altLang="zh-CN" dirty="0"/>
              <a:t>N1</a:t>
            </a:r>
            <a:r>
              <a:rPr lang="zh-CN" altLang="en-US" dirty="0"/>
              <a:t>、</a:t>
            </a:r>
            <a:r>
              <a:rPr lang="en-US" altLang="zh-CN" dirty="0"/>
              <a:t>N2</a:t>
            </a:r>
            <a:r>
              <a:rPr lang="zh-CN" altLang="en-US" dirty="0"/>
              <a:t>和主滑油压力正常。</a:t>
            </a:r>
          </a:p>
          <a:p>
            <a:r>
              <a:rPr lang="en-US" altLang="zh-CN" dirty="0"/>
              <a:t>7. </a:t>
            </a:r>
            <a:r>
              <a:rPr lang="zh-CN" altLang="en-US" dirty="0"/>
              <a:t>如果熄火由发动机故障引起，在干冷转或启动发动机之前要排除故障</a:t>
            </a:r>
            <a:r>
              <a:rPr lang="zh-CN" altLang="en-US" dirty="0" smtClean="0"/>
              <a:t>。</a:t>
            </a:r>
            <a:endParaRPr lang="zh-CN" altLang="en-US" dirty="0"/>
          </a:p>
        </p:txBody>
      </p:sp>
    </p:spTree>
    <p:extLst>
      <p:ext uri="{BB962C8B-B14F-4D97-AF65-F5344CB8AC3E}">
        <p14:creationId xmlns:p14="http://schemas.microsoft.com/office/powerpoint/2010/main" val="2192821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2018.9.9</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33311" y="1528130"/>
            <a:ext cx="7190715" cy="41148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243" y="1534944"/>
            <a:ext cx="2581583" cy="4942716"/>
          </a:xfrm>
          <a:prstGeom prst="rect">
            <a:avLst/>
          </a:prstGeom>
        </p:spPr>
      </p:pic>
      <p:sp>
        <p:nvSpPr>
          <p:cNvPr id="5" name="文本框 4"/>
          <p:cNvSpPr txBox="1"/>
          <p:nvPr/>
        </p:nvSpPr>
        <p:spPr>
          <a:xfrm>
            <a:off x="457200" y="178376"/>
            <a:ext cx="471865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启动操纵系统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3431464" y="1600914"/>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启动手柄</a:t>
            </a:r>
            <a:endParaRPr lang="zh-CN" altLang="en-US" dirty="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2752353" y="5864150"/>
            <a:ext cx="246715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制动组件和驱动电门</a:t>
            </a:r>
            <a:endParaRPr lang="zh-CN" altLang="en-US" dirty="0">
              <a:latin typeface="方正超粗黑_GBK" panose="03000509000000000000" pitchFamily="65" charset="-122"/>
              <a:ea typeface="方正超粗黑_GBK" panose="03000509000000000000" pitchFamily="65" charset="-122"/>
            </a:endParaRPr>
          </a:p>
        </p:txBody>
      </p:sp>
      <p:cxnSp>
        <p:nvCxnSpPr>
          <p:cNvPr id="12" name="直接箭头连接符 11"/>
          <p:cNvCxnSpPr>
            <a:stCxn id="8" idx="2"/>
          </p:cNvCxnSpPr>
          <p:nvPr/>
        </p:nvCxnSpPr>
        <p:spPr>
          <a:xfrm flipH="1">
            <a:off x="2816527" y="1970246"/>
            <a:ext cx="1197220" cy="146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0"/>
          </p:cNvCxnSpPr>
          <p:nvPr/>
        </p:nvCxnSpPr>
        <p:spPr>
          <a:xfrm flipH="1" flipV="1">
            <a:off x="2641661" y="5114246"/>
            <a:ext cx="1344270" cy="74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 idx="3"/>
          </p:cNvCxnSpPr>
          <p:nvPr/>
        </p:nvCxnSpPr>
        <p:spPr>
          <a:xfrm flipH="1">
            <a:off x="2261880" y="4006302"/>
            <a:ext cx="980946" cy="34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3"/>
          </p:cNvCxnSpPr>
          <p:nvPr/>
        </p:nvCxnSpPr>
        <p:spPr>
          <a:xfrm flipH="1">
            <a:off x="2000436" y="4006302"/>
            <a:ext cx="1242390" cy="250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317171" y="3762929"/>
            <a:ext cx="116456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启动连杆</a:t>
            </a:r>
            <a:endParaRPr lang="zh-CN" altLang="en-US" dirty="0">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305909" y="316875"/>
            <a:ext cx="5391510" cy="830997"/>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每</a:t>
            </a:r>
            <a:r>
              <a:rPr lang="zh-CN" altLang="en-US" sz="2400" dirty="0">
                <a:latin typeface="方正超粗黑_GBK" panose="03000509000000000000" pitchFamily="65" charset="-122"/>
                <a:ea typeface="方正超粗黑_GBK" panose="03000509000000000000" pitchFamily="65" charset="-122"/>
              </a:rPr>
              <a:t>台</a:t>
            </a:r>
            <a:r>
              <a:rPr lang="zh-CN" altLang="en-US" sz="2400" dirty="0" smtClean="0">
                <a:latin typeface="方正超粗黑_GBK" panose="03000509000000000000" pitchFamily="65" charset="-122"/>
                <a:ea typeface="方正超粗黑_GBK" panose="03000509000000000000" pitchFamily="65" charset="-122"/>
              </a:rPr>
              <a:t>发</a:t>
            </a:r>
            <a:r>
              <a:rPr lang="zh-CN" altLang="en-US" sz="2400" dirty="0">
                <a:latin typeface="方正超粗黑_GBK" panose="03000509000000000000" pitchFamily="65" charset="-122"/>
                <a:ea typeface="方正超粗黑_GBK" panose="03000509000000000000" pitchFamily="65" charset="-122"/>
              </a:rPr>
              <a:t>动机启动手柄作动</a:t>
            </a:r>
            <a:r>
              <a:rPr lang="en-US" altLang="zh-CN" sz="2400" dirty="0">
                <a:solidFill>
                  <a:srgbClr val="C00000"/>
                </a:solidFill>
                <a:latin typeface="方正超粗黑_GBK" panose="03000509000000000000" pitchFamily="65" charset="-122"/>
                <a:ea typeface="方正超粗黑_GBK" panose="03000509000000000000" pitchFamily="65" charset="-122"/>
              </a:rPr>
              <a:t>6</a:t>
            </a:r>
            <a:r>
              <a:rPr lang="zh-CN" altLang="en-US" sz="2400" dirty="0">
                <a:solidFill>
                  <a:srgbClr val="C00000"/>
                </a:solidFill>
                <a:latin typeface="方正超粗黑_GBK" panose="03000509000000000000" pitchFamily="65" charset="-122"/>
                <a:ea typeface="方正超粗黑_GBK" panose="03000509000000000000" pitchFamily="65" charset="-122"/>
              </a:rPr>
              <a:t>个</a:t>
            </a:r>
            <a:r>
              <a:rPr lang="zh-CN" altLang="en-US" sz="2400" dirty="0">
                <a:latin typeface="方正超粗黑_GBK" panose="03000509000000000000" pitchFamily="65" charset="-122"/>
                <a:ea typeface="方正超粗黑_GBK" panose="03000509000000000000" pitchFamily="65" charset="-122"/>
              </a:rPr>
              <a:t>电门，每个电门有</a:t>
            </a:r>
            <a:r>
              <a:rPr lang="en-US" altLang="zh-CN" sz="2400" dirty="0">
                <a:solidFill>
                  <a:srgbClr val="C00000"/>
                </a:solidFill>
                <a:latin typeface="方正超粗黑_GBK" panose="03000509000000000000" pitchFamily="65" charset="-122"/>
                <a:ea typeface="方正超粗黑_GBK" panose="03000509000000000000" pitchFamily="65" charset="-122"/>
              </a:rPr>
              <a:t>CUTOFF</a:t>
            </a:r>
            <a:r>
              <a:rPr lang="zh-CN" altLang="en-US" sz="2400" dirty="0">
                <a:latin typeface="方正超粗黑_GBK" panose="03000509000000000000" pitchFamily="65" charset="-122"/>
                <a:ea typeface="方正超粗黑_GBK" panose="03000509000000000000" pitchFamily="65" charset="-122"/>
              </a:rPr>
              <a:t>和</a:t>
            </a:r>
            <a:r>
              <a:rPr lang="en-US" altLang="zh-CN" sz="2400" dirty="0">
                <a:solidFill>
                  <a:srgbClr val="C00000"/>
                </a:solidFill>
                <a:latin typeface="方正超粗黑_GBK" panose="03000509000000000000" pitchFamily="65" charset="-122"/>
                <a:ea typeface="方正超粗黑_GBK" panose="03000509000000000000" pitchFamily="65" charset="-122"/>
              </a:rPr>
              <a:t>IDLE</a:t>
            </a:r>
            <a:r>
              <a:rPr lang="zh-CN" altLang="en-US" sz="2400" dirty="0">
                <a:latin typeface="方正超粗黑_GBK" panose="03000509000000000000" pitchFamily="65" charset="-122"/>
                <a:ea typeface="方正超粗黑_GBK" panose="03000509000000000000" pitchFamily="65" charset="-122"/>
              </a:rPr>
              <a:t>二个位置。</a:t>
            </a:r>
          </a:p>
        </p:txBody>
      </p:sp>
      <p:sp>
        <p:nvSpPr>
          <p:cNvPr id="21" name="圆角矩形 20"/>
          <p:cNvSpPr/>
          <p:nvPr/>
        </p:nvSpPr>
        <p:spPr>
          <a:xfrm>
            <a:off x="10049774" y="1682151"/>
            <a:ext cx="1811533" cy="67286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0049774" y="2441276"/>
            <a:ext cx="1811533" cy="672860"/>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10038371" y="3200398"/>
            <a:ext cx="1811533" cy="1148795"/>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800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移动启动手柄至慢车卡位</a:t>
            </a:r>
          </a:p>
        </p:txBody>
      </p:sp>
      <p:sp>
        <p:nvSpPr>
          <p:cNvPr id="3" name="内容占位符 2"/>
          <p:cNvSpPr>
            <a:spLocks noGrp="1"/>
          </p:cNvSpPr>
          <p:nvPr>
            <p:ph idx="1"/>
          </p:nvPr>
        </p:nvSpPr>
        <p:spPr/>
        <p:txBody>
          <a:bodyPr>
            <a:normAutofit fontScale="92500"/>
          </a:bodyPr>
          <a:lstStyle/>
          <a:p>
            <a:r>
              <a:rPr lang="zh-CN" altLang="en-US" dirty="0" smtClean="0"/>
              <a:t>启</a:t>
            </a:r>
            <a:r>
              <a:rPr lang="zh-CN" altLang="en-US" dirty="0"/>
              <a:t>动手柄驱动电门被作动到</a:t>
            </a:r>
            <a:r>
              <a:rPr lang="en-US" altLang="zh-CN" dirty="0"/>
              <a:t>IDLE</a:t>
            </a:r>
            <a:r>
              <a:rPr lang="zh-CN" altLang="en-US" dirty="0"/>
              <a:t>（慢车）位时，将发生下列情况：</a:t>
            </a:r>
          </a:p>
          <a:p>
            <a:r>
              <a:rPr lang="en-US" altLang="zh-CN" dirty="0"/>
              <a:t>-</a:t>
            </a:r>
            <a:r>
              <a:rPr lang="zh-CN" altLang="en-US" dirty="0"/>
              <a:t>燃油控制面板接收到一个启动手柄位置的输入信号作为指示逻辑</a:t>
            </a:r>
          </a:p>
          <a:p>
            <a:r>
              <a:rPr lang="en-US" altLang="zh-CN" dirty="0"/>
              <a:t>-</a:t>
            </a:r>
            <a:r>
              <a:rPr lang="zh-CN" altLang="en-US" dirty="0"/>
              <a:t>电力打开发动机燃油翼</a:t>
            </a:r>
            <a:r>
              <a:rPr lang="zh-CN" altLang="en-US" b="1" dirty="0">
                <a:solidFill>
                  <a:srgbClr val="C00000"/>
                </a:solidFill>
              </a:rPr>
              <a:t>梁阀</a:t>
            </a:r>
            <a:r>
              <a:rPr lang="zh-CN" altLang="en-US" dirty="0"/>
              <a:t>，使燃油箱的燃油可以供往发动机</a:t>
            </a:r>
          </a:p>
          <a:p>
            <a:r>
              <a:rPr lang="en-US" altLang="zh-CN" dirty="0"/>
              <a:t>-</a:t>
            </a:r>
            <a:r>
              <a:rPr lang="zh-CN" altLang="en-US" dirty="0"/>
              <a:t>点火电源（</a:t>
            </a:r>
            <a:r>
              <a:rPr lang="en-US" altLang="zh-CN" dirty="0"/>
              <a:t>115</a:t>
            </a:r>
            <a:r>
              <a:rPr lang="zh-CN" altLang="en-US" dirty="0"/>
              <a:t>伏交流电）输送到</a:t>
            </a:r>
            <a:r>
              <a:rPr lang="en-US" altLang="zh-CN" dirty="0"/>
              <a:t>EEC</a:t>
            </a:r>
          </a:p>
          <a:p>
            <a:r>
              <a:rPr lang="en-US" altLang="zh-CN" dirty="0"/>
              <a:t>-</a:t>
            </a:r>
            <a:r>
              <a:rPr lang="zh-CN" altLang="en-US" dirty="0"/>
              <a:t>两个发动机启动手柄继电器移动至慢车位置</a:t>
            </a:r>
          </a:p>
          <a:p>
            <a:r>
              <a:rPr lang="en-US" altLang="zh-CN" dirty="0"/>
              <a:t>-</a:t>
            </a:r>
            <a:r>
              <a:rPr lang="zh-CN" altLang="en-US" dirty="0"/>
              <a:t>整体驱动发电机（</a:t>
            </a:r>
            <a:r>
              <a:rPr lang="en-US" altLang="zh-CN" dirty="0"/>
              <a:t>IDG</a:t>
            </a:r>
            <a:r>
              <a:rPr lang="zh-CN" altLang="en-US" dirty="0"/>
              <a:t>）人工断开电路预位</a:t>
            </a:r>
          </a:p>
          <a:p>
            <a:r>
              <a:rPr lang="en-US" altLang="zh-CN" dirty="0"/>
              <a:t>-</a:t>
            </a:r>
            <a:r>
              <a:rPr lang="zh-CN" altLang="en-US" dirty="0"/>
              <a:t>飞行数据采集组件（</a:t>
            </a:r>
            <a:r>
              <a:rPr lang="en-US" altLang="zh-CN" dirty="0"/>
              <a:t>FDAU</a:t>
            </a:r>
            <a:r>
              <a:rPr lang="zh-CN" altLang="en-US" dirty="0"/>
              <a:t>）获知启动手柄在慢车（发动机运转）位置</a:t>
            </a:r>
          </a:p>
          <a:p>
            <a:r>
              <a:rPr lang="en-US" altLang="zh-CN" dirty="0"/>
              <a:t>-</a:t>
            </a:r>
            <a:r>
              <a:rPr lang="zh-CN" altLang="en-US" dirty="0"/>
              <a:t>两个公共显示系统</a:t>
            </a:r>
            <a:r>
              <a:rPr lang="en-US" altLang="zh-CN" dirty="0"/>
              <a:t>/</a:t>
            </a:r>
            <a:r>
              <a:rPr lang="zh-CN" altLang="en-US" dirty="0"/>
              <a:t>显示电子组件（</a:t>
            </a:r>
            <a:r>
              <a:rPr lang="en-US" altLang="zh-CN" dirty="0"/>
              <a:t>CDS</a:t>
            </a:r>
            <a:r>
              <a:rPr lang="zh-CN" altLang="en-US" dirty="0"/>
              <a:t>／</a:t>
            </a:r>
            <a:r>
              <a:rPr lang="en-US" altLang="zh-CN" dirty="0"/>
              <a:t>DEU</a:t>
            </a:r>
            <a:r>
              <a:rPr lang="zh-CN" altLang="en-US" dirty="0"/>
              <a:t>）获知启动手柄在慢车（发动机运转）位置</a:t>
            </a:r>
          </a:p>
          <a:p>
            <a:endParaRPr lang="zh-CN" altLang="en-US" dirty="0"/>
          </a:p>
        </p:txBody>
      </p:sp>
    </p:spTree>
    <p:extLst>
      <p:ext uri="{BB962C8B-B14F-4D97-AF65-F5344CB8AC3E}">
        <p14:creationId xmlns:p14="http://schemas.microsoft.com/office/powerpoint/2010/main" val="3685269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移动启动手柄</a:t>
            </a:r>
            <a:r>
              <a:rPr lang="zh-CN" altLang="en-US" dirty="0" smtClean="0"/>
              <a:t>至关断卡</a:t>
            </a:r>
            <a:r>
              <a:rPr lang="zh-CN" altLang="en-US" dirty="0"/>
              <a:t>位</a:t>
            </a:r>
          </a:p>
        </p:txBody>
      </p:sp>
      <p:sp>
        <p:nvSpPr>
          <p:cNvPr id="3" name="内容占位符 2"/>
          <p:cNvSpPr>
            <a:spLocks noGrp="1"/>
          </p:cNvSpPr>
          <p:nvPr>
            <p:ph idx="1"/>
          </p:nvPr>
        </p:nvSpPr>
        <p:spPr/>
        <p:txBody>
          <a:bodyPr>
            <a:normAutofit/>
          </a:bodyPr>
          <a:lstStyle/>
          <a:p>
            <a:r>
              <a:rPr lang="zh-CN" altLang="en-US" dirty="0"/>
              <a:t>电门作动到</a:t>
            </a:r>
            <a:r>
              <a:rPr lang="en-US" altLang="zh-CN" dirty="0"/>
              <a:t>CUTOFF</a:t>
            </a:r>
            <a:r>
              <a:rPr lang="zh-CN" altLang="en-US" dirty="0"/>
              <a:t>（关断）位置，将发生下列情况：</a:t>
            </a:r>
          </a:p>
          <a:p>
            <a:r>
              <a:rPr lang="en-US" altLang="zh-CN" dirty="0"/>
              <a:t>-</a:t>
            </a:r>
            <a:r>
              <a:rPr lang="zh-CN" altLang="en-US" dirty="0"/>
              <a:t>燃油控制面板接收一个启动手柄位置输入信号</a:t>
            </a:r>
          </a:p>
          <a:p>
            <a:r>
              <a:rPr lang="en-US" altLang="zh-CN" dirty="0"/>
              <a:t>-</a:t>
            </a:r>
            <a:r>
              <a:rPr lang="zh-CN" altLang="en-US" dirty="0"/>
              <a:t>电力关闭发动机燃油翼</a:t>
            </a:r>
            <a:r>
              <a:rPr lang="zh-CN" altLang="en-US" dirty="0" smtClean="0">
                <a:solidFill>
                  <a:srgbClr val="C00000"/>
                </a:solidFill>
              </a:rPr>
              <a:t>梁阀</a:t>
            </a:r>
            <a:endParaRPr lang="zh-CN" altLang="en-US" dirty="0">
              <a:solidFill>
                <a:srgbClr val="C00000"/>
              </a:solidFill>
            </a:endParaRPr>
          </a:p>
          <a:p>
            <a:r>
              <a:rPr lang="en-US" altLang="zh-CN" dirty="0"/>
              <a:t>-</a:t>
            </a:r>
            <a:r>
              <a:rPr lang="zh-CN" altLang="en-US" dirty="0"/>
              <a:t>从</a:t>
            </a:r>
            <a:r>
              <a:rPr lang="en-US" altLang="zh-CN" dirty="0"/>
              <a:t>EEC</a:t>
            </a:r>
            <a:r>
              <a:rPr lang="zh-CN" altLang="en-US" dirty="0"/>
              <a:t>断开点火电源</a:t>
            </a:r>
          </a:p>
          <a:p>
            <a:r>
              <a:rPr lang="en-US" altLang="zh-CN" dirty="0"/>
              <a:t>-</a:t>
            </a:r>
            <a:r>
              <a:rPr lang="zh-CN" altLang="en-US" dirty="0"/>
              <a:t>两个发动机启动手柄继电器移至关断位置</a:t>
            </a:r>
          </a:p>
          <a:p>
            <a:r>
              <a:rPr lang="en-US" altLang="zh-CN" dirty="0"/>
              <a:t>-</a:t>
            </a:r>
            <a:r>
              <a:rPr lang="zh-CN" altLang="en-US" dirty="0"/>
              <a:t>电力关闭在液压机械装置（</a:t>
            </a:r>
            <a:r>
              <a:rPr lang="en-US" altLang="zh-CN" dirty="0"/>
              <a:t>HMU</a:t>
            </a:r>
            <a:r>
              <a:rPr lang="zh-CN" altLang="en-US" dirty="0"/>
              <a:t>）内的</a:t>
            </a:r>
            <a:r>
              <a:rPr lang="zh-CN" altLang="en-US" dirty="0">
                <a:solidFill>
                  <a:srgbClr val="C00000"/>
                </a:solidFill>
              </a:rPr>
              <a:t>高压关断阀</a:t>
            </a:r>
            <a:r>
              <a:rPr lang="zh-CN" altLang="en-US" dirty="0"/>
              <a:t>（</a:t>
            </a:r>
            <a:r>
              <a:rPr lang="en-US" altLang="zh-CN" dirty="0"/>
              <a:t>HPSOV</a:t>
            </a:r>
            <a:r>
              <a:rPr lang="zh-CN" altLang="en-US" dirty="0"/>
              <a:t>）</a:t>
            </a:r>
          </a:p>
          <a:p>
            <a:r>
              <a:rPr lang="en-US" altLang="zh-CN" dirty="0"/>
              <a:t>-EEC</a:t>
            </a:r>
            <a:r>
              <a:rPr lang="zh-CN" altLang="en-US" dirty="0"/>
              <a:t>的通道</a:t>
            </a:r>
            <a:r>
              <a:rPr lang="en-US" altLang="zh-CN" dirty="0"/>
              <a:t>A</a:t>
            </a:r>
            <a:r>
              <a:rPr lang="zh-CN" altLang="en-US" dirty="0"/>
              <a:t>和通道</a:t>
            </a:r>
            <a:r>
              <a:rPr lang="en-US" altLang="zh-CN" dirty="0"/>
              <a:t>B</a:t>
            </a:r>
            <a:r>
              <a:rPr lang="zh-CN" altLang="en-US" dirty="0"/>
              <a:t>复位。</a:t>
            </a:r>
          </a:p>
          <a:p>
            <a:endParaRPr lang="zh-CN" altLang="en-US" dirty="0"/>
          </a:p>
        </p:txBody>
      </p:sp>
    </p:spTree>
    <p:extLst>
      <p:ext uri="{BB962C8B-B14F-4D97-AF65-F5344CB8AC3E}">
        <p14:creationId xmlns:p14="http://schemas.microsoft.com/office/powerpoint/2010/main" val="8816965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8151</Words>
  <Application>Microsoft Office PowerPoint</Application>
  <PresentationFormat>宽屏</PresentationFormat>
  <Paragraphs>349</Paragraphs>
  <Slides>66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66</vt:i4>
      </vt:variant>
    </vt:vector>
  </HeadingPairs>
  <TitlesOfParts>
    <vt:vector size="73" baseType="lpstr">
      <vt:lpstr>方正超粗黑_GBK</vt:lpstr>
      <vt:lpstr>宋体</vt:lpstr>
      <vt:lpstr>Arial</vt:lpstr>
      <vt:lpstr>Calibri</vt:lpstr>
      <vt:lpstr>Calibri Light</vt:lpstr>
      <vt:lpstr>Symbol</vt:lpstr>
      <vt:lpstr>Office 主题</vt:lpstr>
      <vt:lpstr>CFM56-7B</vt:lpstr>
      <vt:lpstr>PowerPoint 演示文稿</vt:lpstr>
      <vt:lpstr>PowerPoint 演示文稿</vt:lpstr>
      <vt:lpstr>PowerPoint 演示文稿</vt:lpstr>
      <vt:lpstr>PowerPoint 演示文稿</vt:lpstr>
      <vt:lpstr>PowerPoint 演示文稿</vt:lpstr>
      <vt:lpstr>PowerPoint 演示文稿</vt:lpstr>
      <vt:lpstr>移动启动手柄至慢车卡位</vt:lpstr>
      <vt:lpstr>移动启动手柄至关断卡位</vt:lpstr>
      <vt:lpstr>PowerPoint 演示文稿</vt:lpstr>
      <vt:lpstr>PowerPoint 演示文稿</vt:lpstr>
      <vt:lpstr>发动机冷转</vt:lpstr>
      <vt:lpstr>发动机干冷转特点</vt:lpstr>
      <vt:lpstr>发动机湿冷转特点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反推联锁机构的工作程序</vt:lpstr>
      <vt:lpstr>反推联锁机构的工作程序</vt:lpstr>
      <vt:lpstr>PowerPoint 演示文稿</vt:lpstr>
      <vt:lpstr>PowerPoint 演示文稿</vt:lpstr>
      <vt:lpstr>发动机操作限制-推力限制</vt:lpstr>
      <vt:lpstr>发动机操作限制-推力限制-慢车</vt:lpstr>
      <vt:lpstr>PowerPoint 演示文稿</vt:lpstr>
      <vt:lpstr>§4.8.2 高低压转子超速限制</vt:lpstr>
      <vt:lpstr>§4.8.3 排气温度（EGT）限制</vt:lpstr>
      <vt:lpstr>§4.8.3 排气温度（EGT）限制</vt:lpstr>
      <vt:lpstr>滑油压力限制</vt:lpstr>
      <vt:lpstr>PowerPoint 演示文稿</vt:lpstr>
      <vt:lpstr>滑油温度限制 </vt:lpstr>
      <vt:lpstr>滑油消耗量限制</vt:lpstr>
      <vt:lpstr>§4.8.5 发动机振动限制</vt:lpstr>
      <vt:lpstr>压气机失速限制-失速现象</vt:lpstr>
      <vt:lpstr>发生压气机失速后采取措施</vt:lpstr>
      <vt:lpstr>§4.8.7 反推力限制</vt:lpstr>
      <vt:lpstr>§4.8.8 启动机限制</vt:lpstr>
      <vt:lpstr>§4.8.8 启动机限制</vt:lpstr>
      <vt:lpstr>§4.8.9 发动机点火限制</vt:lpstr>
      <vt:lpstr>§4.8.10 发动机进口整流罩防冰限制</vt:lpstr>
      <vt:lpstr>§4.8.11 发动机整流罩打开限制</vt:lpstr>
      <vt:lpstr>§4.9.1 地面启动发动机程序</vt:lpstr>
      <vt:lpstr>§4.9.1 地面启动发动机程序</vt:lpstr>
      <vt:lpstr>§4.9.1 地面启动发动机程序</vt:lpstr>
      <vt:lpstr>§4.9.1 地面启动发动机程序</vt:lpstr>
      <vt:lpstr>§4.9.1 地面启动发动机程序</vt:lpstr>
      <vt:lpstr>§4.9.1 地面启动发动机程序</vt:lpstr>
      <vt:lpstr>§4.9.2 发动机正常停车程序</vt:lpstr>
      <vt:lpstr>§4.9.2 发动机正常停车程序</vt:lpstr>
      <vt:lpstr>§4.9.3 发动机内部起火应急停车程序</vt:lpstr>
      <vt:lpstr>§4.9.3 发动机内部起火应急停车程序</vt:lpstr>
      <vt:lpstr>§4.9.3 发动机内部起火应急停车程序</vt:lpstr>
      <vt:lpstr>§4.9.4 发动机外部起火应急停车程序</vt:lpstr>
      <vt:lpstr>§4.9.5 发动机故障或失速应急停车程序</vt:lpstr>
      <vt:lpstr>§4.9.5 发动机故障或失速应急停车程序</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183</cp:revision>
  <dcterms:created xsi:type="dcterms:W3CDTF">2018-09-08T22:34:02Z</dcterms:created>
  <dcterms:modified xsi:type="dcterms:W3CDTF">2018-11-11T08:00:33Z</dcterms:modified>
</cp:coreProperties>
</file>